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89750" cy="967105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71" autoAdjust="0"/>
    <p:restoredTop sz="94660"/>
  </p:normalViewPr>
  <p:slideViewPr>
    <p:cSldViewPr snapToGrid="0">
      <p:cViewPr varScale="1">
        <p:scale>
          <a:sx n="97" d="100"/>
          <a:sy n="97" d="100"/>
        </p:scale>
        <p:origin x="1008"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livier Huet" userId="d35afb9213d4ee6a" providerId="LiveId" clId="{DF7B5CF2-DF87-4336-A3E3-20BADCCD11A0}"/>
    <pc:docChg chg="custSel delSld modSld">
      <pc:chgData name="Olivier Huet" userId="d35afb9213d4ee6a" providerId="LiveId" clId="{DF7B5CF2-DF87-4336-A3E3-20BADCCD11A0}" dt="2025-03-15T13:57:17.211" v="2" actId="2696"/>
      <pc:docMkLst>
        <pc:docMk/>
      </pc:docMkLst>
      <pc:sldChg chg="modSp mod">
        <pc:chgData name="Olivier Huet" userId="d35afb9213d4ee6a" providerId="LiveId" clId="{DF7B5CF2-DF87-4336-A3E3-20BADCCD11A0}" dt="2025-03-15T13:56:58.636" v="1" actId="27636"/>
        <pc:sldMkLst>
          <pc:docMk/>
          <pc:sldMk cId="1574496123" sldId="256"/>
        </pc:sldMkLst>
      </pc:sldChg>
      <pc:sldChg chg="del">
        <pc:chgData name="Olivier Huet" userId="d35afb9213d4ee6a" providerId="LiveId" clId="{DF7B5CF2-DF87-4336-A3E3-20BADCCD11A0}" dt="2025-03-15T13:57:17.211" v="2" actId="2696"/>
        <pc:sldMkLst>
          <pc:docMk/>
          <pc:sldMk cId="482536685" sldId="272"/>
        </pc:sldMkLst>
      </pc:sldChg>
    </pc:docChg>
  </pc:docChgLst>
  <pc:docChgLst>
    <pc:chgData name="Olivier Huet" userId="d35afb9213d4ee6a" providerId="LiveId" clId="{632C9848-AB25-4E8D-A087-59F963257196}"/>
    <pc:docChg chg="modSld">
      <pc:chgData name="Olivier Huet" userId="d35afb9213d4ee6a" providerId="LiveId" clId="{632C9848-AB25-4E8D-A087-59F963257196}" dt="2024-12-18T13:15:52.678" v="17"/>
      <pc:docMkLst>
        <pc:docMk/>
      </pc:docMkLst>
      <pc:sldChg chg="delSp delDesignElem">
        <pc:chgData name="Olivier Huet" userId="d35afb9213d4ee6a" providerId="LiveId" clId="{632C9848-AB25-4E8D-A087-59F963257196}" dt="2024-12-18T13:15:52.678" v="17"/>
        <pc:sldMkLst>
          <pc:docMk/>
          <pc:sldMk cId="1574496123" sldId="256"/>
        </pc:sldMkLst>
      </pc:sldChg>
      <pc:sldChg chg="delSp delDesignElem">
        <pc:chgData name="Olivier Huet" userId="d35afb9213d4ee6a" providerId="LiveId" clId="{632C9848-AB25-4E8D-A087-59F963257196}" dt="2024-12-18T13:15:52.678" v="17"/>
        <pc:sldMkLst>
          <pc:docMk/>
          <pc:sldMk cId="671311809" sldId="257"/>
        </pc:sldMkLst>
      </pc:sldChg>
      <pc:sldChg chg="delSp delDesignElem">
        <pc:chgData name="Olivier Huet" userId="d35afb9213d4ee6a" providerId="LiveId" clId="{632C9848-AB25-4E8D-A087-59F963257196}" dt="2024-12-18T13:15:52.678" v="17"/>
        <pc:sldMkLst>
          <pc:docMk/>
          <pc:sldMk cId="1981037314" sldId="258"/>
        </pc:sldMkLst>
      </pc:sldChg>
      <pc:sldChg chg="delSp delDesignElem">
        <pc:chgData name="Olivier Huet" userId="d35afb9213d4ee6a" providerId="LiveId" clId="{632C9848-AB25-4E8D-A087-59F963257196}" dt="2024-12-18T13:15:52.678" v="17"/>
        <pc:sldMkLst>
          <pc:docMk/>
          <pc:sldMk cId="3888585901" sldId="259"/>
        </pc:sldMkLst>
      </pc:sldChg>
      <pc:sldChg chg="delSp delDesignElem">
        <pc:chgData name="Olivier Huet" userId="d35afb9213d4ee6a" providerId="LiveId" clId="{632C9848-AB25-4E8D-A087-59F963257196}" dt="2024-12-18T13:15:52.678" v="17"/>
        <pc:sldMkLst>
          <pc:docMk/>
          <pc:sldMk cId="122817260" sldId="260"/>
        </pc:sldMkLst>
      </pc:sldChg>
      <pc:sldChg chg="delSp delDesignElem">
        <pc:chgData name="Olivier Huet" userId="d35afb9213d4ee6a" providerId="LiveId" clId="{632C9848-AB25-4E8D-A087-59F963257196}" dt="2024-12-18T13:15:52.678" v="17"/>
        <pc:sldMkLst>
          <pc:docMk/>
          <pc:sldMk cId="3074973176" sldId="261"/>
        </pc:sldMkLst>
      </pc:sldChg>
      <pc:sldChg chg="delSp delDesignElem">
        <pc:chgData name="Olivier Huet" userId="d35afb9213d4ee6a" providerId="LiveId" clId="{632C9848-AB25-4E8D-A087-59F963257196}" dt="2024-12-18T13:15:52.678" v="17"/>
        <pc:sldMkLst>
          <pc:docMk/>
          <pc:sldMk cId="777257961" sldId="262"/>
        </pc:sldMkLst>
      </pc:sldChg>
      <pc:sldChg chg="delSp modSp delDesignElem">
        <pc:chgData name="Olivier Huet" userId="d35afb9213d4ee6a" providerId="LiveId" clId="{632C9848-AB25-4E8D-A087-59F963257196}" dt="2024-12-18T13:15:52.678" v="17"/>
        <pc:sldMkLst>
          <pc:docMk/>
          <pc:sldMk cId="2474775" sldId="263"/>
        </pc:sldMkLst>
      </pc:sldChg>
      <pc:sldChg chg="delSp delDesignElem">
        <pc:chgData name="Olivier Huet" userId="d35afb9213d4ee6a" providerId="LiveId" clId="{632C9848-AB25-4E8D-A087-59F963257196}" dt="2024-12-18T13:15:52.678" v="17"/>
        <pc:sldMkLst>
          <pc:docMk/>
          <pc:sldMk cId="1540870783" sldId="264"/>
        </pc:sldMkLst>
      </pc:sldChg>
      <pc:sldChg chg="delSp delDesignElem">
        <pc:chgData name="Olivier Huet" userId="d35afb9213d4ee6a" providerId="LiveId" clId="{632C9848-AB25-4E8D-A087-59F963257196}" dt="2024-12-18T13:15:52.678" v="17"/>
        <pc:sldMkLst>
          <pc:docMk/>
          <pc:sldMk cId="2160583753" sldId="265"/>
        </pc:sldMkLst>
      </pc:sldChg>
      <pc:sldChg chg="delSp delDesignElem">
        <pc:chgData name="Olivier Huet" userId="d35afb9213d4ee6a" providerId="LiveId" clId="{632C9848-AB25-4E8D-A087-59F963257196}" dt="2024-12-18T13:15:52.678" v="17"/>
        <pc:sldMkLst>
          <pc:docMk/>
          <pc:sldMk cId="963155852" sldId="266"/>
        </pc:sldMkLst>
      </pc:sldChg>
      <pc:sldChg chg="delSp delDesignElem">
        <pc:chgData name="Olivier Huet" userId="d35afb9213d4ee6a" providerId="LiveId" clId="{632C9848-AB25-4E8D-A087-59F963257196}" dt="2024-12-18T13:15:52.678" v="17"/>
        <pc:sldMkLst>
          <pc:docMk/>
          <pc:sldMk cId="2484253296" sldId="267"/>
        </pc:sldMkLst>
      </pc:sldChg>
      <pc:sldChg chg="delSp modSp delDesignElem">
        <pc:chgData name="Olivier Huet" userId="d35afb9213d4ee6a" providerId="LiveId" clId="{632C9848-AB25-4E8D-A087-59F963257196}" dt="2024-12-18T13:15:52.678" v="17"/>
        <pc:sldMkLst>
          <pc:docMk/>
          <pc:sldMk cId="3150757364" sldId="268"/>
        </pc:sldMkLst>
      </pc:sldChg>
      <pc:sldChg chg="delSp delDesignElem">
        <pc:chgData name="Olivier Huet" userId="d35afb9213d4ee6a" providerId="LiveId" clId="{632C9848-AB25-4E8D-A087-59F963257196}" dt="2024-12-18T13:15:52.678" v="17"/>
        <pc:sldMkLst>
          <pc:docMk/>
          <pc:sldMk cId="3930909565" sldId="269"/>
        </pc:sldMkLst>
      </pc:sldChg>
      <pc:sldChg chg="delSp delDesignElem">
        <pc:chgData name="Olivier Huet" userId="d35afb9213d4ee6a" providerId="LiveId" clId="{632C9848-AB25-4E8D-A087-59F963257196}" dt="2024-12-18T13:15:52.678" v="17"/>
        <pc:sldMkLst>
          <pc:docMk/>
          <pc:sldMk cId="3630087963" sldId="270"/>
        </pc:sldMkLst>
      </pc:sldChg>
      <pc:sldChg chg="delSp delDesignElem">
        <pc:chgData name="Olivier Huet" userId="d35afb9213d4ee6a" providerId="LiveId" clId="{632C9848-AB25-4E8D-A087-59F963257196}" dt="2024-12-18T13:15:52.678" v="17"/>
        <pc:sldMkLst>
          <pc:docMk/>
          <pc:sldMk cId="3947809705" sldId="271"/>
        </pc:sldMkLst>
      </pc:sldChg>
      <pc:sldChg chg="delSp delDesignElem">
        <pc:chgData name="Olivier Huet" userId="d35afb9213d4ee6a" providerId="LiveId" clId="{632C9848-AB25-4E8D-A087-59F963257196}" dt="2024-12-18T13:15:52.678" v="17"/>
        <pc:sldMkLst>
          <pc:docMk/>
          <pc:sldMk cId="482536685" sldId="272"/>
        </pc:sldMkLst>
      </pc:sldChg>
    </pc:docChg>
  </pc:docChgLst>
  <pc:docChgLst>
    <pc:chgData name="Olivier Huet" userId="d35afb9213d4ee6a" providerId="LiveId" clId="{6FAEEFE6-6871-4E4A-B020-0C76D16EB8B3}"/>
    <pc:docChg chg="undo custSel addSld modSld">
      <pc:chgData name="Olivier Huet" userId="d35afb9213d4ee6a" providerId="LiveId" clId="{6FAEEFE6-6871-4E4A-B020-0C76D16EB8B3}" dt="2024-11-30T13:44:46.237" v="829" actId="14100"/>
      <pc:docMkLst>
        <pc:docMk/>
      </pc:docMkLst>
      <pc:sldChg chg="addSp modSp new mod modTransition setBg addAnim modAnim">
        <pc:chgData name="Olivier Huet" userId="d35afb9213d4ee6a" providerId="LiveId" clId="{6FAEEFE6-6871-4E4A-B020-0C76D16EB8B3}" dt="2024-11-30T13:43:32.887" v="828" actId="27636"/>
        <pc:sldMkLst>
          <pc:docMk/>
          <pc:sldMk cId="1574496123" sldId="256"/>
        </pc:sldMkLst>
      </pc:sldChg>
      <pc:sldChg chg="addSp delSp modSp new mod modTransition setBg">
        <pc:chgData name="Olivier Huet" userId="d35afb9213d4ee6a" providerId="LiveId" clId="{6FAEEFE6-6871-4E4A-B020-0C76D16EB8B3}" dt="2024-11-30T11:10:55.185" v="637"/>
        <pc:sldMkLst>
          <pc:docMk/>
          <pc:sldMk cId="671311809" sldId="257"/>
        </pc:sldMkLst>
      </pc:sldChg>
      <pc:sldChg chg="addSp delSp modSp new mod modTransition setBg">
        <pc:chgData name="Olivier Huet" userId="d35afb9213d4ee6a" providerId="LiveId" clId="{6FAEEFE6-6871-4E4A-B020-0C76D16EB8B3}" dt="2024-11-30T13:44:46.237" v="829" actId="14100"/>
        <pc:sldMkLst>
          <pc:docMk/>
          <pc:sldMk cId="1981037314" sldId="258"/>
        </pc:sldMkLst>
      </pc:sldChg>
      <pc:sldChg chg="addSp delSp modSp new mod modTransition setBg">
        <pc:chgData name="Olivier Huet" userId="d35afb9213d4ee6a" providerId="LiveId" clId="{6FAEEFE6-6871-4E4A-B020-0C76D16EB8B3}" dt="2024-11-30T11:10:55.185" v="637"/>
        <pc:sldMkLst>
          <pc:docMk/>
          <pc:sldMk cId="3888585901" sldId="259"/>
        </pc:sldMkLst>
      </pc:sldChg>
      <pc:sldChg chg="addSp delSp modSp new mod modTransition setBg">
        <pc:chgData name="Olivier Huet" userId="d35afb9213d4ee6a" providerId="LiveId" clId="{6FAEEFE6-6871-4E4A-B020-0C76D16EB8B3}" dt="2024-11-30T11:10:55.185" v="637"/>
        <pc:sldMkLst>
          <pc:docMk/>
          <pc:sldMk cId="122817260" sldId="260"/>
        </pc:sldMkLst>
      </pc:sldChg>
      <pc:sldChg chg="addSp delSp modSp new mod modTransition setBg">
        <pc:chgData name="Olivier Huet" userId="d35afb9213d4ee6a" providerId="LiveId" clId="{6FAEEFE6-6871-4E4A-B020-0C76D16EB8B3}" dt="2024-11-30T11:10:55.185" v="637"/>
        <pc:sldMkLst>
          <pc:docMk/>
          <pc:sldMk cId="3074973176" sldId="261"/>
        </pc:sldMkLst>
      </pc:sldChg>
      <pc:sldChg chg="addSp delSp modSp new mod modTransition setBg">
        <pc:chgData name="Olivier Huet" userId="d35afb9213d4ee6a" providerId="LiveId" clId="{6FAEEFE6-6871-4E4A-B020-0C76D16EB8B3}" dt="2024-11-30T11:10:55.185" v="637"/>
        <pc:sldMkLst>
          <pc:docMk/>
          <pc:sldMk cId="777257961" sldId="262"/>
        </pc:sldMkLst>
      </pc:sldChg>
      <pc:sldChg chg="addSp delSp modSp new mod modTransition setBg">
        <pc:chgData name="Olivier Huet" userId="d35afb9213d4ee6a" providerId="LiveId" clId="{6FAEEFE6-6871-4E4A-B020-0C76D16EB8B3}" dt="2024-11-30T11:10:55.185" v="637"/>
        <pc:sldMkLst>
          <pc:docMk/>
          <pc:sldMk cId="2474775" sldId="263"/>
        </pc:sldMkLst>
      </pc:sldChg>
      <pc:sldChg chg="addSp delSp modSp new mod modTransition setBg">
        <pc:chgData name="Olivier Huet" userId="d35afb9213d4ee6a" providerId="LiveId" clId="{6FAEEFE6-6871-4E4A-B020-0C76D16EB8B3}" dt="2024-11-30T11:10:55.185" v="637"/>
        <pc:sldMkLst>
          <pc:docMk/>
          <pc:sldMk cId="1540870783" sldId="264"/>
        </pc:sldMkLst>
      </pc:sldChg>
      <pc:sldChg chg="addSp delSp modSp new mod modTransition setBg">
        <pc:chgData name="Olivier Huet" userId="d35afb9213d4ee6a" providerId="LiveId" clId="{6FAEEFE6-6871-4E4A-B020-0C76D16EB8B3}" dt="2024-11-30T11:10:55.185" v="637"/>
        <pc:sldMkLst>
          <pc:docMk/>
          <pc:sldMk cId="2160583753" sldId="265"/>
        </pc:sldMkLst>
      </pc:sldChg>
      <pc:sldChg chg="addSp delSp modSp new mod modTransition setBg">
        <pc:chgData name="Olivier Huet" userId="d35afb9213d4ee6a" providerId="LiveId" clId="{6FAEEFE6-6871-4E4A-B020-0C76D16EB8B3}" dt="2024-11-30T11:10:55.185" v="637"/>
        <pc:sldMkLst>
          <pc:docMk/>
          <pc:sldMk cId="963155852" sldId="266"/>
        </pc:sldMkLst>
      </pc:sldChg>
      <pc:sldChg chg="addSp delSp modSp new mod modTransition setBg">
        <pc:chgData name="Olivier Huet" userId="d35afb9213d4ee6a" providerId="LiveId" clId="{6FAEEFE6-6871-4E4A-B020-0C76D16EB8B3}" dt="2024-11-30T11:10:55.185" v="637"/>
        <pc:sldMkLst>
          <pc:docMk/>
          <pc:sldMk cId="2484253296" sldId="267"/>
        </pc:sldMkLst>
      </pc:sldChg>
      <pc:sldChg chg="addSp delSp modSp new mod modTransition setBg">
        <pc:chgData name="Olivier Huet" userId="d35afb9213d4ee6a" providerId="LiveId" clId="{6FAEEFE6-6871-4E4A-B020-0C76D16EB8B3}" dt="2024-11-30T11:10:55.185" v="637"/>
        <pc:sldMkLst>
          <pc:docMk/>
          <pc:sldMk cId="3150757364" sldId="268"/>
        </pc:sldMkLst>
      </pc:sldChg>
      <pc:sldChg chg="addSp delSp modSp new mod modTransition setBg">
        <pc:chgData name="Olivier Huet" userId="d35afb9213d4ee6a" providerId="LiveId" clId="{6FAEEFE6-6871-4E4A-B020-0C76D16EB8B3}" dt="2024-11-30T11:10:55.185" v="637"/>
        <pc:sldMkLst>
          <pc:docMk/>
          <pc:sldMk cId="3930909565" sldId="269"/>
        </pc:sldMkLst>
      </pc:sldChg>
      <pc:sldChg chg="addSp delSp modSp new mod modTransition setBg">
        <pc:chgData name="Olivier Huet" userId="d35afb9213d4ee6a" providerId="LiveId" clId="{6FAEEFE6-6871-4E4A-B020-0C76D16EB8B3}" dt="2024-11-30T11:10:55.185" v="637"/>
        <pc:sldMkLst>
          <pc:docMk/>
          <pc:sldMk cId="3630087963" sldId="270"/>
        </pc:sldMkLst>
      </pc:sldChg>
      <pc:sldChg chg="addSp delSp modSp new mod modTransition setBg">
        <pc:chgData name="Olivier Huet" userId="d35afb9213d4ee6a" providerId="LiveId" clId="{6FAEEFE6-6871-4E4A-B020-0C76D16EB8B3}" dt="2024-11-30T11:10:55.185" v="637"/>
        <pc:sldMkLst>
          <pc:docMk/>
          <pc:sldMk cId="3947809705" sldId="271"/>
        </pc:sldMkLst>
      </pc:sldChg>
      <pc:sldChg chg="addSp delSp modSp new mod modTransition setBg">
        <pc:chgData name="Olivier Huet" userId="d35afb9213d4ee6a" providerId="LiveId" clId="{6FAEEFE6-6871-4E4A-B020-0C76D16EB8B3}" dt="2024-11-30T11:10:55.185" v="637"/>
        <pc:sldMkLst>
          <pc:docMk/>
          <pc:sldMk cId="482536685" sldId="272"/>
        </pc:sldMkLst>
      </pc:sldChg>
    </pc:docChg>
  </pc:docChgLst>
  <pc:docChgLst>
    <pc:chgData name="Olivier Huet" userId="d35afb9213d4ee6a" providerId="LiveId" clId="{B088F5FA-689D-4898-95C0-05D4082C61C2}"/>
    <pc:docChg chg="undo custSel modSld">
      <pc:chgData name="Olivier Huet" userId="d35afb9213d4ee6a" providerId="LiveId" clId="{B088F5FA-689D-4898-95C0-05D4082C61C2}" dt="2025-07-13T07:28:25.461" v="4" actId="20577"/>
      <pc:docMkLst>
        <pc:docMk/>
      </pc:docMkLst>
      <pc:sldChg chg="modSp mod">
        <pc:chgData name="Olivier Huet" userId="d35afb9213d4ee6a" providerId="LiveId" clId="{B088F5FA-689D-4898-95C0-05D4082C61C2}" dt="2025-07-13T07:20:26.724" v="2" actId="20577"/>
        <pc:sldMkLst>
          <pc:docMk/>
          <pc:sldMk cId="122817260" sldId="260"/>
        </pc:sldMkLst>
        <pc:spChg chg="mod">
          <ac:chgData name="Olivier Huet" userId="d35afb9213d4ee6a" providerId="LiveId" clId="{B088F5FA-689D-4898-95C0-05D4082C61C2}" dt="2025-07-13T07:20:26.724" v="2" actId="20577"/>
          <ac:spMkLst>
            <pc:docMk/>
            <pc:sldMk cId="122817260" sldId="260"/>
            <ac:spMk id="4" creationId="{506043E7-1FC7-43DF-E07B-87F3209B0056}"/>
          </ac:spMkLst>
        </pc:spChg>
      </pc:sldChg>
      <pc:sldChg chg="modSp mod">
        <pc:chgData name="Olivier Huet" userId="d35afb9213d4ee6a" providerId="LiveId" clId="{B088F5FA-689D-4898-95C0-05D4082C61C2}" dt="2025-07-13T07:25:53.516" v="3" actId="313"/>
        <pc:sldMkLst>
          <pc:docMk/>
          <pc:sldMk cId="2474775" sldId="263"/>
        </pc:sldMkLst>
        <pc:spChg chg="mod">
          <ac:chgData name="Olivier Huet" userId="d35afb9213d4ee6a" providerId="LiveId" clId="{B088F5FA-689D-4898-95C0-05D4082C61C2}" dt="2025-07-13T07:25:53.516" v="3" actId="313"/>
          <ac:spMkLst>
            <pc:docMk/>
            <pc:sldMk cId="2474775" sldId="263"/>
            <ac:spMk id="4" creationId="{00E38249-F72D-8008-DDEF-3CE4ADEBB5A0}"/>
          </ac:spMkLst>
        </pc:spChg>
      </pc:sldChg>
      <pc:sldChg chg="modSp mod">
        <pc:chgData name="Olivier Huet" userId="d35afb9213d4ee6a" providerId="LiveId" clId="{B088F5FA-689D-4898-95C0-05D4082C61C2}" dt="2025-07-13T07:28:25.461" v="4" actId="20577"/>
        <pc:sldMkLst>
          <pc:docMk/>
          <pc:sldMk cId="963155852" sldId="266"/>
        </pc:sldMkLst>
        <pc:spChg chg="mod">
          <ac:chgData name="Olivier Huet" userId="d35afb9213d4ee6a" providerId="LiveId" clId="{B088F5FA-689D-4898-95C0-05D4082C61C2}" dt="2025-07-13T07:28:25.461" v="4" actId="20577"/>
          <ac:spMkLst>
            <pc:docMk/>
            <pc:sldMk cId="963155852" sldId="266"/>
            <ac:spMk id="4" creationId="{38197C49-F7F6-BB31-134A-A8B0DB965263}"/>
          </ac:spMkLst>
        </pc:spChg>
      </pc:sldChg>
    </pc:docChg>
  </pc:docChgLst>
</pc:chgInfo>
</file>

<file path=ppt/media/image1.png>
</file>

<file path=ppt/media/image10.png>
</file>

<file path=ppt/media/image11.PNG>
</file>

<file path=ppt/media/image12.jpg>
</file>

<file path=ppt/media/image13.png>
</file>

<file path=ppt/media/image14.jpg>
</file>

<file path=ppt/media/image2.jfif>
</file>

<file path=ppt/media/image3.jp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7C8D587-67BF-E3E3-2BA8-5FAD418EBFC9}"/>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CB0998B2-B910-F27E-D1E9-625B079D5F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B1BA524E-514B-F516-6F57-FF78747D197B}"/>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5" name="Espace réservé du pied de page 4">
            <a:extLst>
              <a:ext uri="{FF2B5EF4-FFF2-40B4-BE49-F238E27FC236}">
                <a16:creationId xmlns:a16="http://schemas.microsoft.com/office/drawing/2014/main" id="{7A2D437B-2C3A-80EF-94E0-3F25DF484B5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E87B6D0-29AA-EFD8-3783-F10E6AC369B2}"/>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1505363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8A6E0E1-5D1A-639A-F9C9-043BB8F257D6}"/>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79E46C79-71AA-F058-2152-CE7CB05569B0}"/>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66C7A6B-7540-D3E7-03E7-827FE58BFF5B}"/>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5" name="Espace réservé du pied de page 4">
            <a:extLst>
              <a:ext uri="{FF2B5EF4-FFF2-40B4-BE49-F238E27FC236}">
                <a16:creationId xmlns:a16="http://schemas.microsoft.com/office/drawing/2014/main" id="{FFD8551E-5CA8-5239-0DC0-209A452D6F3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6BD544A-D2BE-8AF5-2BC5-55E6E9CC1782}"/>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2750329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0100620A-6664-83ED-B8B9-47211CC632B4}"/>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0CC8845F-D06A-9729-9674-A6D0D4AFB3E0}"/>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C62DF5E-B717-A79D-A902-17A274E24997}"/>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5" name="Espace réservé du pied de page 4">
            <a:extLst>
              <a:ext uri="{FF2B5EF4-FFF2-40B4-BE49-F238E27FC236}">
                <a16:creationId xmlns:a16="http://schemas.microsoft.com/office/drawing/2014/main" id="{37769EAE-2B0A-86F7-88C9-6427970DDD9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41291E8-1DB8-E911-1531-E7E3EFA7292D}"/>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203120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F5F89A-97DF-37B3-1C51-EEB8AC38B3A9}"/>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B52F3EBD-B450-2234-8E67-FC8D228CFFD2}"/>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247EAF9-C91B-3D93-4305-412E04160C89}"/>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5" name="Espace réservé du pied de page 4">
            <a:extLst>
              <a:ext uri="{FF2B5EF4-FFF2-40B4-BE49-F238E27FC236}">
                <a16:creationId xmlns:a16="http://schemas.microsoft.com/office/drawing/2014/main" id="{22BEF564-FC6A-B613-7DBD-9DDB8AA672A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B622606-D590-05C9-2113-96F3617DBDB0}"/>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3259518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D87BA43-D353-EFE7-37CF-A17B50DC8F3C}"/>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3BC2FA68-6827-2055-8356-2E6B7CABA1A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E5AD723-5F02-AD49-2E1F-930C5DC8087D}"/>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5" name="Espace réservé du pied de page 4">
            <a:extLst>
              <a:ext uri="{FF2B5EF4-FFF2-40B4-BE49-F238E27FC236}">
                <a16:creationId xmlns:a16="http://schemas.microsoft.com/office/drawing/2014/main" id="{86246DDE-4E22-00D1-D801-D8DD2F202EF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7B8E71A-9C13-EE12-98E3-AE5831BBB046}"/>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3752260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066DFC-0F2E-F0FB-CCD6-5026F677F45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328ADEF-3E8A-5E14-BC05-53CF03D6A3E7}"/>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C696BA43-BBC1-5B02-8A3B-868F3053DAE3}"/>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20A8D65A-654B-1B8F-FCBE-2B63E56FE22D}"/>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6" name="Espace réservé du pied de page 5">
            <a:extLst>
              <a:ext uri="{FF2B5EF4-FFF2-40B4-BE49-F238E27FC236}">
                <a16:creationId xmlns:a16="http://schemas.microsoft.com/office/drawing/2014/main" id="{FCE327A7-06A7-3E59-2CE6-9BFBF190F6A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935B541-DBFB-C1A4-1B5D-FE9E9F0B104D}"/>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565210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5C5A49-220D-71B0-346F-F3C62A0AF3FC}"/>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4D98C116-3E1E-B6CF-C623-6F0CCDB67D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54DF562D-4315-7CE3-A342-08A975EC3491}"/>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492BACB-D4AF-AD4B-8742-D04D03C62E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8E7DFF76-120D-F773-9456-7EC783ED2DDE}"/>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34C3F618-2A58-7E03-A0F6-30053B52256D}"/>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8" name="Espace réservé du pied de page 7">
            <a:extLst>
              <a:ext uri="{FF2B5EF4-FFF2-40B4-BE49-F238E27FC236}">
                <a16:creationId xmlns:a16="http://schemas.microsoft.com/office/drawing/2014/main" id="{F726DAF7-0959-B669-C55C-35A3C7539FE8}"/>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C097E99A-EA2D-C0A7-6AD8-B4C202F4B613}"/>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36955553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19C835-C099-F25A-2C20-089F1ED0BD02}"/>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3B4F580B-495E-9A49-6089-19C1862AE278}"/>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4" name="Espace réservé du pied de page 3">
            <a:extLst>
              <a:ext uri="{FF2B5EF4-FFF2-40B4-BE49-F238E27FC236}">
                <a16:creationId xmlns:a16="http://schemas.microsoft.com/office/drawing/2014/main" id="{D5CBB66C-58E0-C2F9-49D5-DD97A3B7600B}"/>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CE8B44A6-76A5-50C0-6605-6FD06CEF5455}"/>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836698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5CD3CDD-AFA4-7016-9257-0BAAEC019C25}"/>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3" name="Espace réservé du pied de page 2">
            <a:extLst>
              <a:ext uri="{FF2B5EF4-FFF2-40B4-BE49-F238E27FC236}">
                <a16:creationId xmlns:a16="http://schemas.microsoft.com/office/drawing/2014/main" id="{1AC9DF24-9757-C40C-2299-3DBFF50A2FA0}"/>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3E1F2F21-3981-B10E-0FFE-18E0466668E1}"/>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2888370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51AA0E-88C8-D0CE-B0A9-7897602B619C}"/>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385C81D1-BB48-1C74-837C-47692D20E4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2A305805-1F3E-3D9E-F915-B0D1BB5A36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5EBE3920-B571-9B3C-8260-7E4A5BBE55D5}"/>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6" name="Espace réservé du pied de page 5">
            <a:extLst>
              <a:ext uri="{FF2B5EF4-FFF2-40B4-BE49-F238E27FC236}">
                <a16:creationId xmlns:a16="http://schemas.microsoft.com/office/drawing/2014/main" id="{8EC0134E-AB84-654C-7BBD-E3E5FEBB1BFF}"/>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6DFE268-3139-CFAC-6601-624FA19B0646}"/>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2336146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D34394-703B-47EF-D859-D0C0E53A2267}"/>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C83F9D1-3FD5-76FD-26B5-BB4139ECC6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DD641275-06BA-FF8B-CE33-EF9250FE7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9828EDB-48A3-0190-4471-0DF571E37A12}"/>
              </a:ext>
            </a:extLst>
          </p:cNvPr>
          <p:cNvSpPr>
            <a:spLocks noGrp="1"/>
          </p:cNvSpPr>
          <p:nvPr>
            <p:ph type="dt" sz="half" idx="10"/>
          </p:nvPr>
        </p:nvSpPr>
        <p:spPr/>
        <p:txBody>
          <a:bodyPr/>
          <a:lstStyle/>
          <a:p>
            <a:fld id="{3A844DB2-ECDF-4D6A-BEB5-A5DC06D425E6}" type="datetimeFigureOut">
              <a:rPr lang="fr-FR" smtClean="0"/>
              <a:t>13/07/2025</a:t>
            </a:fld>
            <a:endParaRPr lang="fr-FR"/>
          </a:p>
        </p:txBody>
      </p:sp>
      <p:sp>
        <p:nvSpPr>
          <p:cNvPr id="6" name="Espace réservé du pied de page 5">
            <a:extLst>
              <a:ext uri="{FF2B5EF4-FFF2-40B4-BE49-F238E27FC236}">
                <a16:creationId xmlns:a16="http://schemas.microsoft.com/office/drawing/2014/main" id="{E6C66553-698A-64E5-0451-5B494CCF38E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FF195EE-676C-BE27-B4C2-CE79BB6B3D18}"/>
              </a:ext>
            </a:extLst>
          </p:cNvPr>
          <p:cNvSpPr>
            <a:spLocks noGrp="1"/>
          </p:cNvSpPr>
          <p:nvPr>
            <p:ph type="sldNum" sz="quarter" idx="12"/>
          </p:nvPr>
        </p:nvSpPr>
        <p:spPr/>
        <p:txBody>
          <a:bodyPr/>
          <a:lstStyle/>
          <a:p>
            <a:fld id="{6361B16B-5D27-4F9A-B584-4E64F24C223A}" type="slidenum">
              <a:rPr lang="fr-FR" smtClean="0"/>
              <a:t>‹N°›</a:t>
            </a:fld>
            <a:endParaRPr lang="fr-FR"/>
          </a:p>
        </p:txBody>
      </p:sp>
    </p:spTree>
    <p:extLst>
      <p:ext uri="{BB962C8B-B14F-4D97-AF65-F5344CB8AC3E}">
        <p14:creationId xmlns:p14="http://schemas.microsoft.com/office/powerpoint/2010/main" val="2177423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16A4C874-A7FC-4D56-193A-B8DC934167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C0AB39AC-8351-7499-E5E5-25B7AD8FA0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68E2193-9B17-14A4-AB46-A88854202E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A844DB2-ECDF-4D6A-BEB5-A5DC06D425E6}" type="datetimeFigureOut">
              <a:rPr lang="fr-FR" smtClean="0"/>
              <a:t>13/07/2025</a:t>
            </a:fld>
            <a:endParaRPr lang="fr-FR"/>
          </a:p>
        </p:txBody>
      </p:sp>
      <p:sp>
        <p:nvSpPr>
          <p:cNvPr id="5" name="Espace réservé du pied de page 4">
            <a:extLst>
              <a:ext uri="{FF2B5EF4-FFF2-40B4-BE49-F238E27FC236}">
                <a16:creationId xmlns:a16="http://schemas.microsoft.com/office/drawing/2014/main" id="{1C63E112-543C-2359-1E15-DCE0E4F2C9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A869C55D-C240-B93B-F0D8-B654A1434AB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361B16B-5D27-4F9A-B584-4E64F24C223A}" type="slidenum">
              <a:rPr lang="fr-FR" smtClean="0"/>
              <a:t>‹N°›</a:t>
            </a:fld>
            <a:endParaRPr lang="fr-FR"/>
          </a:p>
        </p:txBody>
      </p:sp>
    </p:spTree>
    <p:extLst>
      <p:ext uri="{BB962C8B-B14F-4D97-AF65-F5344CB8AC3E}">
        <p14:creationId xmlns:p14="http://schemas.microsoft.com/office/powerpoint/2010/main" val="33711809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B45EC69-E025-75EC-3F6F-93EFDC2E12E6}"/>
              </a:ext>
            </a:extLst>
          </p:cNvPr>
          <p:cNvSpPr>
            <a:spLocks noGrp="1"/>
          </p:cNvSpPr>
          <p:nvPr>
            <p:ph type="ctrTitle"/>
          </p:nvPr>
        </p:nvSpPr>
        <p:spPr>
          <a:xfrm>
            <a:off x="4038600" y="1939159"/>
            <a:ext cx="7644627" cy="2751086"/>
          </a:xfrm>
        </p:spPr>
        <p:txBody>
          <a:bodyPr>
            <a:normAutofit/>
          </a:bodyPr>
          <a:lstStyle/>
          <a:p>
            <a:pPr algn="r"/>
            <a:r>
              <a:rPr lang="fr-FR" dirty="0"/>
              <a:t>Histoire de la chapelle Saint-Grégoire</a:t>
            </a:r>
          </a:p>
        </p:txBody>
      </p:sp>
      <p:sp>
        <p:nvSpPr>
          <p:cNvPr id="3" name="Sous-titre 2">
            <a:extLst>
              <a:ext uri="{FF2B5EF4-FFF2-40B4-BE49-F238E27FC236}">
                <a16:creationId xmlns:a16="http://schemas.microsoft.com/office/drawing/2014/main" id="{ED290514-2F04-F7A2-E194-BA9907867880}"/>
              </a:ext>
            </a:extLst>
          </p:cNvPr>
          <p:cNvSpPr>
            <a:spLocks noGrp="1"/>
          </p:cNvSpPr>
          <p:nvPr>
            <p:ph type="subTitle" idx="1"/>
          </p:nvPr>
        </p:nvSpPr>
        <p:spPr>
          <a:xfrm>
            <a:off x="4038600" y="4782320"/>
            <a:ext cx="7644627" cy="1329443"/>
          </a:xfrm>
        </p:spPr>
        <p:txBody>
          <a:bodyPr>
            <a:normAutofit/>
          </a:bodyPr>
          <a:lstStyle/>
          <a:p>
            <a:pPr algn="r"/>
            <a:r>
              <a:rPr lang="fr-FR" dirty="0"/>
              <a:t>54</a:t>
            </a:r>
            <a:r>
              <a:rPr lang="fr-FR" baseline="30000" dirty="0"/>
              <a:t>bis</a:t>
            </a:r>
            <a:r>
              <a:rPr lang="fr-FR" dirty="0"/>
              <a:t> rue Malherbe, 76600 Le Havre</a:t>
            </a:r>
          </a:p>
          <a:p>
            <a:pPr algn="r"/>
            <a:r>
              <a:rPr lang="fr-FR" dirty="0"/>
              <a:t>Messe à10h tous les dimanches et fêtes</a:t>
            </a:r>
          </a:p>
        </p:txBody>
      </p:sp>
    </p:spTree>
    <p:extLst>
      <p:ext uri="{BB962C8B-B14F-4D97-AF65-F5344CB8AC3E}">
        <p14:creationId xmlns:p14="http://schemas.microsoft.com/office/powerpoint/2010/main" val="1574496123"/>
      </p:ext>
    </p:extLst>
  </p:cSld>
  <p:clrMapOvr>
    <a:masterClrMapping/>
  </p:clrMapOvr>
  <p:transition spd="med" advTm="1152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1FFF57-A1E6-DF52-ABC9-F692EA159EC1}"/>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Le tract</a:t>
            </a:r>
            <a:endParaRPr lang="en-US" kern="1200">
              <a:solidFill>
                <a:schemeClr val="tx1"/>
              </a:solidFill>
              <a:latin typeface="+mj-lt"/>
              <a:ea typeface="+mj-ea"/>
              <a:cs typeface="+mj-cs"/>
            </a:endParaRPr>
          </a:p>
        </p:txBody>
      </p:sp>
      <p:pic>
        <p:nvPicPr>
          <p:cNvPr id="6" name="Espace réservé du contenu 5" descr="Une image contenant texte, capture d’écran, Police, nombre&#10;&#10;Description générée automatiquement">
            <a:extLst>
              <a:ext uri="{FF2B5EF4-FFF2-40B4-BE49-F238E27FC236}">
                <a16:creationId xmlns:a16="http://schemas.microsoft.com/office/drawing/2014/main" id="{6B083DB3-4134-DF03-EF46-2869733A56F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66102" y="1805056"/>
            <a:ext cx="4355866" cy="419252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5FAB7290-2371-955C-1307-B601C18E9386}"/>
              </a:ext>
            </a:extLst>
          </p:cNvPr>
          <p:cNvSpPr>
            <a:spLocks noGrp="1"/>
          </p:cNvSpPr>
          <p:nvPr>
            <p:ph sz="half" idx="2"/>
          </p:nvPr>
        </p:nvSpPr>
        <p:spPr>
          <a:xfrm>
            <a:off x="5894962" y="1984443"/>
            <a:ext cx="5458838" cy="4192520"/>
          </a:xfrm>
        </p:spPr>
        <p:txBody>
          <a:bodyPr vert="horz" lIns="91440" tIns="45720" rIns="91440" bIns="45720" rtlCol="0">
            <a:normAutofit/>
          </a:bodyPr>
          <a:lstStyle/>
          <a:p>
            <a:r>
              <a:rPr lang="en-US" sz="2400" b="0" i="0">
                <a:effectLst/>
              </a:rPr>
              <a:t>En plus du catéchisme, avant la messe à Indult, il n’y a pas de confession et c’est très nécessaire à la vie chrétienne.</a:t>
            </a:r>
          </a:p>
          <a:p>
            <a:r>
              <a:rPr lang="en-US" sz="2400" b="0" i="0">
                <a:effectLst/>
              </a:rPr>
              <a:t>C’est Monsieur et Madame Levouin qui un dimanche où les enfants sont particulièrement nombreux décident de distribuer un tract pour faire le point des personnes intéressées par une messe, des confessions et un catéchisme directement en rapport avec la messe.</a:t>
            </a:r>
          </a:p>
          <a:p>
            <a:endParaRPr lang="en-US" sz="2400"/>
          </a:p>
        </p:txBody>
      </p:sp>
    </p:spTree>
    <p:extLst>
      <p:ext uri="{BB962C8B-B14F-4D97-AF65-F5344CB8AC3E}">
        <p14:creationId xmlns:p14="http://schemas.microsoft.com/office/powerpoint/2010/main" val="2160583753"/>
      </p:ext>
    </p:extLst>
  </p:cSld>
  <p:clrMapOvr>
    <a:masterClrMapping/>
  </p:clrMapOvr>
  <p:transition spd="med" advTm="47734">
    <p:pull/>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A973D3-283B-185B-3B6C-8F9E6790F3DB}"/>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FSSPX</a:t>
            </a:r>
            <a:endParaRPr lang="en-US" kern="1200">
              <a:solidFill>
                <a:schemeClr val="tx1"/>
              </a:solidFill>
              <a:latin typeface="+mj-lt"/>
              <a:ea typeface="+mj-ea"/>
              <a:cs typeface="+mj-cs"/>
            </a:endParaRPr>
          </a:p>
        </p:txBody>
      </p:sp>
      <p:pic>
        <p:nvPicPr>
          <p:cNvPr id="6" name="Espace réservé du contenu 5" descr="Une image contenant texte, capture d’écran, Police, nombre&#10;&#10;Description générée automatiquement">
            <a:extLst>
              <a:ext uri="{FF2B5EF4-FFF2-40B4-BE49-F238E27FC236}">
                <a16:creationId xmlns:a16="http://schemas.microsoft.com/office/drawing/2014/main" id="{5C020523-5F6A-F88A-1C1A-881F13965F4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976635" y="1805056"/>
            <a:ext cx="3759840" cy="4371907"/>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38197C49-F7F6-BB31-134A-A8B0DB965263}"/>
              </a:ext>
            </a:extLst>
          </p:cNvPr>
          <p:cNvSpPr>
            <a:spLocks noGrp="1"/>
          </p:cNvSpPr>
          <p:nvPr>
            <p:ph sz="half" idx="2"/>
          </p:nvPr>
        </p:nvSpPr>
        <p:spPr>
          <a:xfrm>
            <a:off x="5894962" y="1984443"/>
            <a:ext cx="5458838" cy="4192520"/>
          </a:xfrm>
        </p:spPr>
        <p:txBody>
          <a:bodyPr vert="horz" lIns="91440" tIns="45720" rIns="91440" bIns="45720" rtlCol="0">
            <a:normAutofit/>
          </a:bodyPr>
          <a:lstStyle/>
          <a:p>
            <a:r>
              <a:rPr lang="en-US" sz="2000" b="0" i="0" dirty="0">
                <a:effectLst/>
              </a:rPr>
              <a:t>Une douzaine de </a:t>
            </a:r>
            <a:r>
              <a:rPr lang="en-US" sz="2000" b="0" i="0" dirty="0" err="1">
                <a:effectLst/>
              </a:rPr>
              <a:t>personnes</a:t>
            </a:r>
            <a:r>
              <a:rPr lang="en-US" sz="2000" b="0" i="0" dirty="0">
                <a:effectLst/>
              </a:rPr>
              <a:t> </a:t>
            </a:r>
            <a:r>
              <a:rPr lang="en-US" sz="2000" b="0" i="0" dirty="0" err="1">
                <a:effectLst/>
              </a:rPr>
              <a:t>répondent</a:t>
            </a:r>
            <a:r>
              <a:rPr lang="en-US" sz="2000" b="0" i="0" dirty="0">
                <a:effectLst/>
              </a:rPr>
              <a:t> à </a:t>
            </a:r>
            <a:r>
              <a:rPr lang="en-US" sz="2000" b="0" i="0" dirty="0" err="1">
                <a:effectLst/>
              </a:rPr>
              <a:t>l’appel</a:t>
            </a:r>
            <a:r>
              <a:rPr lang="en-US" sz="2000" b="0" i="0" dirty="0">
                <a:effectLst/>
              </a:rPr>
              <a:t> et la </a:t>
            </a:r>
            <a:r>
              <a:rPr lang="en-US" sz="2000" b="0" i="0" dirty="0" err="1">
                <a:effectLst/>
              </a:rPr>
              <a:t>prière</a:t>
            </a:r>
            <a:r>
              <a:rPr lang="en-US" sz="2000" b="0" i="0" dirty="0">
                <a:effectLst/>
              </a:rPr>
              <a:t> </a:t>
            </a:r>
            <a:r>
              <a:rPr lang="en-US" sz="2000" b="0" i="0" dirty="0" err="1">
                <a:effectLst/>
              </a:rPr>
              <a:t>persévérante</a:t>
            </a:r>
            <a:r>
              <a:rPr lang="en-US" sz="2000" b="0" i="0" dirty="0">
                <a:effectLst/>
              </a:rPr>
              <a:t> du </a:t>
            </a:r>
            <a:r>
              <a:rPr lang="en-US" sz="2000" b="0" i="0" dirty="0" err="1">
                <a:effectLst/>
              </a:rPr>
              <a:t>rosaire</a:t>
            </a:r>
            <a:r>
              <a:rPr lang="en-US" sz="2000" b="0" i="0" dirty="0">
                <a:effectLst/>
              </a:rPr>
              <a:t> continue.</a:t>
            </a:r>
          </a:p>
          <a:p>
            <a:r>
              <a:rPr lang="en-US" sz="2000" b="0" i="0" dirty="0" err="1">
                <a:effectLst/>
              </a:rPr>
              <a:t>C’est</a:t>
            </a:r>
            <a:r>
              <a:rPr lang="en-US" sz="2000" b="0" i="0" dirty="0">
                <a:effectLst/>
              </a:rPr>
              <a:t> </a:t>
            </a:r>
            <a:r>
              <a:rPr lang="en-US" sz="2000" b="0" i="0" dirty="0" err="1">
                <a:effectLst/>
              </a:rPr>
              <a:t>alors</a:t>
            </a:r>
            <a:r>
              <a:rPr lang="en-US" sz="2000" b="0" i="0" dirty="0">
                <a:effectLst/>
              </a:rPr>
              <a:t> que la situation se </a:t>
            </a:r>
            <a:r>
              <a:rPr lang="en-US" sz="2000" b="0" i="0" dirty="0" err="1">
                <a:effectLst/>
              </a:rPr>
              <a:t>débloque</a:t>
            </a:r>
            <a:r>
              <a:rPr lang="en-US" sz="2000" b="0" i="0" dirty="0">
                <a:effectLst/>
              </a:rPr>
              <a:t>. M. Levouin </a:t>
            </a:r>
            <a:r>
              <a:rPr lang="en-US" sz="2000" b="0" i="0" dirty="0" err="1">
                <a:effectLst/>
              </a:rPr>
              <a:t>contacte</a:t>
            </a:r>
            <a:r>
              <a:rPr lang="en-US" sz="2000" b="0" i="0" dirty="0">
                <a:effectLst/>
              </a:rPr>
              <a:t> la Fraternité </a:t>
            </a:r>
            <a:r>
              <a:rPr lang="en-US" sz="2000" b="0" i="0" dirty="0" err="1">
                <a:effectLst/>
              </a:rPr>
              <a:t>Sacerdotale</a:t>
            </a:r>
            <a:r>
              <a:rPr lang="en-US" sz="2000" b="0" i="0" dirty="0">
                <a:effectLst/>
              </a:rPr>
              <a:t> Saint Pie X.</a:t>
            </a:r>
          </a:p>
          <a:p>
            <a:r>
              <a:rPr lang="en-US" sz="2000" b="0" i="0" dirty="0">
                <a:effectLst/>
              </a:rPr>
              <a:t>La Fraternité </a:t>
            </a:r>
            <a:r>
              <a:rPr lang="en-US" sz="2000" b="0" i="0" dirty="0" err="1">
                <a:effectLst/>
              </a:rPr>
              <a:t>Sacerdotale</a:t>
            </a:r>
            <a:r>
              <a:rPr lang="en-US" sz="2000" b="0" i="0" dirty="0">
                <a:effectLst/>
              </a:rPr>
              <a:t> Saint Pie X </a:t>
            </a:r>
            <a:r>
              <a:rPr lang="en-US" sz="2000" b="0" i="0" dirty="0" err="1">
                <a:effectLst/>
              </a:rPr>
              <a:t>est</a:t>
            </a:r>
            <a:r>
              <a:rPr lang="en-US" sz="2000" b="0" i="0" dirty="0">
                <a:effectLst/>
              </a:rPr>
              <a:t> un </a:t>
            </a:r>
            <a:r>
              <a:rPr lang="en-US" sz="2000" b="0" i="0" dirty="0" err="1">
                <a:effectLst/>
              </a:rPr>
              <a:t>mouvement</a:t>
            </a:r>
            <a:r>
              <a:rPr lang="en-US" sz="2000" b="0" i="0" dirty="0">
                <a:effectLst/>
              </a:rPr>
              <a:t> religieux qui </a:t>
            </a:r>
            <a:r>
              <a:rPr lang="en-US" sz="2000" b="0" i="0" dirty="0" err="1">
                <a:effectLst/>
              </a:rPr>
              <a:t>forme</a:t>
            </a:r>
            <a:r>
              <a:rPr lang="en-US" sz="2000" b="0" i="0" dirty="0">
                <a:effectLst/>
              </a:rPr>
              <a:t> des </a:t>
            </a:r>
            <a:r>
              <a:rPr lang="en-US" sz="2000" b="0" i="0" dirty="0" err="1">
                <a:effectLst/>
              </a:rPr>
              <a:t>prêtres</a:t>
            </a:r>
            <a:r>
              <a:rPr lang="en-US" sz="2000" b="0" i="0" dirty="0">
                <a:effectLst/>
              </a:rPr>
              <a:t> pour dire la </a:t>
            </a:r>
            <a:r>
              <a:rPr lang="en-US" sz="2000" b="0" i="0" dirty="0" err="1">
                <a:effectLst/>
              </a:rPr>
              <a:t>messe</a:t>
            </a:r>
            <a:r>
              <a:rPr lang="en-US" sz="2000" b="0" i="0" dirty="0">
                <a:effectLst/>
              </a:rPr>
              <a:t> </a:t>
            </a:r>
            <a:r>
              <a:rPr lang="en-US" sz="2000" b="0" i="0" dirty="0" err="1">
                <a:effectLst/>
              </a:rPr>
              <a:t>traditionnelle</a:t>
            </a:r>
            <a:r>
              <a:rPr lang="en-US" sz="2000" b="0" i="0" dirty="0">
                <a:effectLst/>
              </a:rPr>
              <a:t>, donner les confessions et les </a:t>
            </a:r>
            <a:r>
              <a:rPr lang="en-US" sz="2000" b="0" i="0" dirty="0" err="1">
                <a:effectLst/>
              </a:rPr>
              <a:t>autres</a:t>
            </a:r>
            <a:r>
              <a:rPr lang="en-US" sz="2000" b="0" i="0" dirty="0">
                <a:effectLst/>
              </a:rPr>
              <a:t> </a:t>
            </a:r>
            <a:r>
              <a:rPr lang="en-US" sz="2000" b="0" i="0" dirty="0" err="1">
                <a:effectLst/>
              </a:rPr>
              <a:t>sacrements</a:t>
            </a:r>
            <a:r>
              <a:rPr lang="en-US" sz="2000" b="0" i="0" dirty="0">
                <a:effectLst/>
              </a:rPr>
              <a:t>, </a:t>
            </a:r>
            <a:r>
              <a:rPr lang="en-US" sz="2000" b="0" i="0" dirty="0" err="1">
                <a:effectLst/>
              </a:rPr>
              <a:t>enseigner</a:t>
            </a:r>
            <a:r>
              <a:rPr lang="en-US" sz="2000" b="0" i="0" dirty="0">
                <a:effectLst/>
              </a:rPr>
              <a:t> le </a:t>
            </a:r>
            <a:r>
              <a:rPr lang="en-US" sz="2000" b="0" i="0" dirty="0" err="1">
                <a:effectLst/>
              </a:rPr>
              <a:t>catéchisme</a:t>
            </a:r>
            <a:r>
              <a:rPr lang="en-US" sz="2000" b="0" i="0" dirty="0">
                <a:effectLst/>
              </a:rPr>
              <a:t>, </a:t>
            </a:r>
            <a:r>
              <a:rPr lang="en-US" sz="2000" b="0" i="0" dirty="0" err="1">
                <a:effectLst/>
              </a:rPr>
              <a:t>mais</a:t>
            </a:r>
            <a:r>
              <a:rPr lang="en-US" sz="2000" b="0" i="0" dirty="0">
                <a:effectLst/>
              </a:rPr>
              <a:t> </a:t>
            </a:r>
            <a:r>
              <a:rPr lang="en-US" sz="2000" b="0" i="0" dirty="0" err="1">
                <a:effectLst/>
              </a:rPr>
              <a:t>en</a:t>
            </a:r>
            <a:r>
              <a:rPr lang="en-US" sz="2000" b="0" i="0" dirty="0">
                <a:effectLst/>
              </a:rPr>
              <a:t> dehors de </a:t>
            </a:r>
            <a:r>
              <a:rPr lang="en-US" sz="2000" b="0" i="0" dirty="0" err="1">
                <a:effectLst/>
              </a:rPr>
              <a:t>l’autorité</a:t>
            </a:r>
            <a:r>
              <a:rPr lang="en-US" sz="2000" b="0" i="0" dirty="0">
                <a:effectLst/>
              </a:rPr>
              <a:t> </a:t>
            </a:r>
            <a:r>
              <a:rPr lang="en-US" sz="2000" b="0" i="0" dirty="0" err="1">
                <a:effectLst/>
              </a:rPr>
              <a:t>écclésiastique</a:t>
            </a:r>
            <a:r>
              <a:rPr lang="en-US" sz="2000" b="0" i="0" dirty="0">
                <a:effectLst/>
              </a:rPr>
              <a:t>.</a:t>
            </a:r>
          </a:p>
          <a:p>
            <a:endParaRPr lang="en-US" sz="2000" dirty="0"/>
          </a:p>
        </p:txBody>
      </p:sp>
    </p:spTree>
    <p:extLst>
      <p:ext uri="{BB962C8B-B14F-4D97-AF65-F5344CB8AC3E}">
        <p14:creationId xmlns:p14="http://schemas.microsoft.com/office/powerpoint/2010/main" val="963155852"/>
      </p:ext>
    </p:extLst>
  </p:cSld>
  <p:clrMapOvr>
    <a:masterClrMapping/>
  </p:clrMapOvr>
  <p:transition spd="med" advTm="57462">
    <p:pull/>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80D4A01-8892-6A6B-4755-12637EB928E1}"/>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Obéissance</a:t>
            </a:r>
            <a:endParaRPr lang="en-US" kern="1200">
              <a:solidFill>
                <a:schemeClr val="tx1"/>
              </a:solidFill>
              <a:latin typeface="+mj-lt"/>
              <a:ea typeface="+mj-ea"/>
              <a:cs typeface="+mj-cs"/>
            </a:endParaRPr>
          </a:p>
        </p:txBody>
      </p:sp>
      <p:pic>
        <p:nvPicPr>
          <p:cNvPr id="6" name="Espace réservé du contenu 5" descr="Une image contenant texte, capture d’écran, Police, nombre&#10;&#10;Description générée automatiquement">
            <a:extLst>
              <a:ext uri="{FF2B5EF4-FFF2-40B4-BE49-F238E27FC236}">
                <a16:creationId xmlns:a16="http://schemas.microsoft.com/office/drawing/2014/main" id="{355E51DE-D541-0F82-EBB3-D18EC307E6D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82109" y="1805057"/>
            <a:ext cx="3448346" cy="419252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E5FC9986-4964-7E19-7FC1-E381ED014625}"/>
              </a:ext>
            </a:extLst>
          </p:cNvPr>
          <p:cNvSpPr>
            <a:spLocks noGrp="1"/>
          </p:cNvSpPr>
          <p:nvPr>
            <p:ph sz="half" idx="2"/>
          </p:nvPr>
        </p:nvSpPr>
        <p:spPr>
          <a:xfrm>
            <a:off x="5894962" y="1984443"/>
            <a:ext cx="5458838" cy="4192520"/>
          </a:xfrm>
        </p:spPr>
        <p:txBody>
          <a:bodyPr vert="horz" lIns="91440" tIns="45720" rIns="91440" bIns="45720" rtlCol="0">
            <a:normAutofit lnSpcReduction="10000"/>
          </a:bodyPr>
          <a:lstStyle/>
          <a:p>
            <a:r>
              <a:rPr lang="fr-FR" sz="2400" b="0" i="0" dirty="0">
                <a:effectLst/>
              </a:rPr>
              <a:t>C’est ainsi qu’à partir de 1993, une messe en latin est dite le soir, tous les 15 jours chez M. et Mme Levoin; avec catéchisme et confession.</a:t>
            </a:r>
          </a:p>
          <a:p>
            <a:r>
              <a:rPr lang="fr-FR" sz="2400" b="0" i="0" dirty="0">
                <a:effectLst/>
              </a:rPr>
              <a:t>C’est une belle avancée pour l’association.</a:t>
            </a:r>
          </a:p>
          <a:p>
            <a:r>
              <a:rPr lang="fr-FR" sz="2400" b="0" i="0" dirty="0">
                <a:effectLst/>
              </a:rPr>
              <a:t>Cependant, le fait que la Fraternité Saint-Pie X opère en dehors de l’autorité ecclésiastique pose un réel problème de conscience à certains membres qui préfèreront l’obéissance au Pape à tout autre considération et quitteront l’association.</a:t>
            </a:r>
          </a:p>
        </p:txBody>
      </p:sp>
    </p:spTree>
    <p:extLst>
      <p:ext uri="{BB962C8B-B14F-4D97-AF65-F5344CB8AC3E}">
        <p14:creationId xmlns:p14="http://schemas.microsoft.com/office/powerpoint/2010/main" val="2484253296"/>
      </p:ext>
    </p:extLst>
  </p:cSld>
  <p:clrMapOvr>
    <a:masterClrMapping/>
  </p:clrMapOvr>
  <p:transition spd="med" advTm="60988">
    <p:pull/>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2BB621A-1574-568C-1D5A-ABCB8AEFF62F}"/>
              </a:ext>
            </a:extLst>
          </p:cNvPr>
          <p:cNvSpPr>
            <a:spLocks noGrp="1"/>
          </p:cNvSpPr>
          <p:nvPr>
            <p:ph type="title"/>
          </p:nvPr>
        </p:nvSpPr>
        <p:spPr/>
        <p:txBody>
          <a:bodyPr vert="horz" lIns="91440" tIns="45720" rIns="91440" bIns="45720" rtlCol="0" anchor="ctr">
            <a:normAutofit/>
          </a:bodyPr>
          <a:lstStyle/>
          <a:p>
            <a:pPr algn="ctr"/>
            <a:r>
              <a:rPr lang="fr-FR" b="0" i="0" kern="1200" dirty="0">
                <a:solidFill>
                  <a:schemeClr val="tx1"/>
                </a:solidFill>
                <a:effectLst/>
                <a:latin typeface="+mj-lt"/>
                <a:ea typeface="+mj-ea"/>
                <a:cs typeface="+mj-cs"/>
              </a:rPr>
              <a:t>Un ardent désir</a:t>
            </a:r>
            <a:endParaRPr lang="fr-FR" kern="1200" dirty="0">
              <a:solidFill>
                <a:schemeClr val="tx1"/>
              </a:solidFill>
              <a:latin typeface="+mj-lt"/>
              <a:ea typeface="+mj-ea"/>
              <a:cs typeface="+mj-cs"/>
            </a:endParaRPr>
          </a:p>
        </p:txBody>
      </p:sp>
      <p:sp>
        <p:nvSpPr>
          <p:cNvPr id="4" name="Espace réservé du contenu 3">
            <a:extLst>
              <a:ext uri="{FF2B5EF4-FFF2-40B4-BE49-F238E27FC236}">
                <a16:creationId xmlns:a16="http://schemas.microsoft.com/office/drawing/2014/main" id="{C1109B5C-2D3E-2083-4844-3D84294B6940}"/>
              </a:ext>
            </a:extLst>
          </p:cNvPr>
          <p:cNvSpPr>
            <a:spLocks noGrp="1"/>
          </p:cNvSpPr>
          <p:nvPr>
            <p:ph sz="half" idx="1"/>
          </p:nvPr>
        </p:nvSpPr>
        <p:spPr>
          <a:xfrm>
            <a:off x="838200" y="1825625"/>
            <a:ext cx="10515600" cy="4351338"/>
          </a:xfrm>
        </p:spPr>
        <p:txBody>
          <a:bodyPr vert="horz" lIns="91440" tIns="45720" rIns="91440" bIns="45720" rtlCol="0">
            <a:normAutofit/>
          </a:bodyPr>
          <a:lstStyle/>
          <a:p>
            <a:r>
              <a:rPr lang="fr-FR" sz="2000" b="0" i="0" dirty="0">
                <a:effectLst/>
              </a:rPr>
              <a:t>Force est de constater qu’à partir des années 90, les efforts de ceux que l’on peut appeler maintenant les fidèles ont obtenu de la Providence une amélioration notable.</a:t>
            </a:r>
          </a:p>
          <a:p>
            <a:r>
              <a:rPr lang="fr-FR" sz="2000" b="0" i="0" dirty="0">
                <a:effectLst/>
              </a:rPr>
              <a:t>Au lieu de la pérégrination solitaire à la recherche d’une messe, au domicile d’un particulier, tous les 15 jours la messe est dite, les confessions proposées, le catéchisme enseigné.</a:t>
            </a:r>
          </a:p>
          <a:p>
            <a:r>
              <a:rPr lang="fr-FR" sz="2000" b="0" i="0" dirty="0">
                <a:effectLst/>
              </a:rPr>
              <a:t>Concrètement cela veut dire que, tous les 15 jours, la maison est transformée en mini Chapelle.</a:t>
            </a:r>
          </a:p>
          <a:p>
            <a:r>
              <a:rPr lang="fr-FR" sz="2000" b="0" i="0" dirty="0">
                <a:effectLst/>
              </a:rPr>
              <a:t>Concrètement cela veut dire pour le prêtre, tous les 15 jours, de prendre sa voiture pour faire le trajet de Mantes-la-Jolie à Harfleur.</a:t>
            </a:r>
          </a:p>
          <a:p>
            <a:r>
              <a:rPr lang="fr-FR" sz="2000" b="0" i="0" dirty="0">
                <a:effectLst/>
              </a:rPr>
              <a:t>Cette situation dure pendant 5 ans.</a:t>
            </a:r>
          </a:p>
          <a:p>
            <a:r>
              <a:rPr lang="fr-FR" sz="2000" b="0" i="0" dirty="0">
                <a:effectLst/>
              </a:rPr>
              <a:t>Mais, la volonté des fidèles est d’obtenir plus de la Providence.</a:t>
            </a:r>
          </a:p>
          <a:p>
            <a:r>
              <a:rPr lang="fr-FR" sz="2000" b="0" i="0" dirty="0">
                <a:effectLst/>
              </a:rPr>
              <a:t>C’est ainsi qu’en parallèle de la récitation persévérante du chapelet, la recherche d’un lieu dédié, transformable en chapelle est décidée.</a:t>
            </a:r>
          </a:p>
        </p:txBody>
      </p:sp>
    </p:spTree>
    <p:extLst>
      <p:ext uri="{BB962C8B-B14F-4D97-AF65-F5344CB8AC3E}">
        <p14:creationId xmlns:p14="http://schemas.microsoft.com/office/powerpoint/2010/main" val="3150757364"/>
      </p:ext>
    </p:extLst>
  </p:cSld>
  <p:clrMapOvr>
    <a:masterClrMapping/>
  </p:clrMapOvr>
  <p:transition spd="med" advTm="49231">
    <p:pull/>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034A222-CE24-E731-BD34-C8C9AF3035BA}"/>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Saint Joseph</a:t>
            </a:r>
            <a:endParaRPr lang="en-US" kern="1200">
              <a:solidFill>
                <a:schemeClr val="tx1"/>
              </a:solidFill>
              <a:latin typeface="+mj-lt"/>
              <a:ea typeface="+mj-ea"/>
              <a:cs typeface="+mj-cs"/>
            </a:endParaRPr>
          </a:p>
        </p:txBody>
      </p:sp>
      <p:pic>
        <p:nvPicPr>
          <p:cNvPr id="10" name="Espace réservé du contenu 9" descr="Une image contenant sculpture, vase, pot de fleurs, plante d’intérieur&#10;&#10;Description générée automatiquement">
            <a:extLst>
              <a:ext uri="{FF2B5EF4-FFF2-40B4-BE49-F238E27FC236}">
                <a16:creationId xmlns:a16="http://schemas.microsoft.com/office/drawing/2014/main" id="{76DFF726-C1DD-694F-2FDC-912C1DF31D2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2074797"/>
            <a:ext cx="4777381" cy="318890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22E11D8E-B31A-50AB-7E78-F5C011D89919}"/>
              </a:ext>
            </a:extLst>
          </p:cNvPr>
          <p:cNvSpPr>
            <a:spLocks noGrp="1"/>
          </p:cNvSpPr>
          <p:nvPr>
            <p:ph sz="half" idx="2"/>
          </p:nvPr>
        </p:nvSpPr>
        <p:spPr>
          <a:xfrm>
            <a:off x="5894962" y="1984443"/>
            <a:ext cx="5458838" cy="4192520"/>
          </a:xfrm>
        </p:spPr>
        <p:txBody>
          <a:bodyPr vert="horz" lIns="91440" tIns="45720" rIns="91440" bIns="45720" rtlCol="0">
            <a:normAutofit fontScale="92500"/>
          </a:bodyPr>
          <a:lstStyle/>
          <a:p>
            <a:r>
              <a:rPr lang="fr-FR" sz="2000" b="0" i="0" dirty="0">
                <a:effectLst/>
              </a:rPr>
              <a:t>Contre toute attente, ce projet appuyé par Saint Joseph, est agréé par la Providence, puisque la découverte d’un lieu possible est faite le 19 mars (jour de la fête de Saint Joseph) en 1998.</a:t>
            </a:r>
          </a:p>
          <a:p>
            <a:r>
              <a:rPr lang="fr-FR" sz="2000" b="0" i="0" dirty="0">
                <a:effectLst/>
              </a:rPr>
              <a:t>Mais où trouver les moyens d’un tel achat ?</a:t>
            </a:r>
          </a:p>
          <a:p>
            <a:r>
              <a:rPr lang="fr-FR" sz="2000" b="0" i="0" dirty="0">
                <a:effectLst/>
              </a:rPr>
              <a:t>Les membres de l’association font feu de tout bois. Remboursant un prêt sans intérêt d’un généreux bienfaiteur rouennais, mettant de leur fond propre ou empruntant aux banques.</a:t>
            </a:r>
          </a:p>
          <a:p>
            <a:r>
              <a:rPr lang="fr-FR" sz="2000" b="0" i="0" dirty="0">
                <a:effectLst/>
              </a:rPr>
              <a:t>Finalement, la somme est réunie et l’A.M.E se trouve propriétaire d’une espèce de garage.</a:t>
            </a:r>
          </a:p>
          <a:p>
            <a:r>
              <a:rPr lang="fr-FR" sz="2000" b="0" i="0" dirty="0">
                <a:effectLst/>
              </a:rPr>
              <a:t>Ce n’est pas le lieu idéal, mais le volume est adapté et la diligence des fidèles fait merveilles..</a:t>
            </a:r>
          </a:p>
        </p:txBody>
      </p:sp>
    </p:spTree>
    <p:extLst>
      <p:ext uri="{BB962C8B-B14F-4D97-AF65-F5344CB8AC3E}">
        <p14:creationId xmlns:p14="http://schemas.microsoft.com/office/powerpoint/2010/main" val="3930909565"/>
      </p:ext>
    </p:extLst>
  </p:cSld>
  <p:clrMapOvr>
    <a:masterClrMapping/>
  </p:clrMapOvr>
  <p:transition spd="med" advTm="53010">
    <p:pull/>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0162FA-8466-E335-A978-8EDC6CA9F917}"/>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Sainte Marie</a:t>
            </a:r>
            <a:endParaRPr lang="en-US" kern="1200">
              <a:solidFill>
                <a:schemeClr val="tx1"/>
              </a:solidFill>
              <a:latin typeface="+mj-lt"/>
              <a:ea typeface="+mj-ea"/>
              <a:cs typeface="+mj-cs"/>
            </a:endParaRPr>
          </a:p>
        </p:txBody>
      </p:sp>
      <p:pic>
        <p:nvPicPr>
          <p:cNvPr id="6" name="Espace réservé du contenu 5" descr="Une image contenant mur, intérieur, bougie, décoration d’intérieur&#10;&#10;Description générée automatiquement">
            <a:extLst>
              <a:ext uri="{FF2B5EF4-FFF2-40B4-BE49-F238E27FC236}">
                <a16:creationId xmlns:a16="http://schemas.microsoft.com/office/drawing/2014/main" id="{39A4C672-6AD9-9BB1-531E-828885A84BE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03182" y="1707875"/>
            <a:ext cx="4777381" cy="3272505"/>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534E65AD-3399-EA6D-E7E0-25FA573B371A}"/>
              </a:ext>
            </a:extLst>
          </p:cNvPr>
          <p:cNvSpPr>
            <a:spLocks noGrp="1"/>
          </p:cNvSpPr>
          <p:nvPr>
            <p:ph sz="half" idx="2"/>
          </p:nvPr>
        </p:nvSpPr>
        <p:spPr>
          <a:xfrm>
            <a:off x="5894962" y="1984443"/>
            <a:ext cx="5458838" cy="4192520"/>
          </a:xfrm>
        </p:spPr>
        <p:txBody>
          <a:bodyPr vert="horz" lIns="91440" tIns="45720" rIns="91440" bIns="45720" rtlCol="0">
            <a:normAutofit lnSpcReduction="10000"/>
          </a:bodyPr>
          <a:lstStyle/>
          <a:p>
            <a:r>
              <a:rPr lang="fr-FR" sz="1800" b="0" i="0" dirty="0">
                <a:effectLst/>
              </a:rPr>
              <a:t>A partir de là tout va très vite.</a:t>
            </a:r>
          </a:p>
          <a:p>
            <a:r>
              <a:rPr lang="fr-FR" sz="1800" b="0" i="0" dirty="0">
                <a:effectLst/>
              </a:rPr>
              <a:t>Alors que l’année 1999 voit la démolition de l’église Sainte Marie dans le quartier du rond-point, un garage est aménagé en oratoire dans le quartier Danton rue Haudry.</a:t>
            </a:r>
          </a:p>
          <a:p>
            <a:r>
              <a:rPr lang="fr-FR" sz="1800" b="0" i="0" dirty="0">
                <a:effectLst/>
              </a:rPr>
              <a:t>La première messe est dite le 13 juin, à l’occasion de la fête du Sacré </a:t>
            </a:r>
            <a:r>
              <a:rPr lang="fr-FR" sz="1800" b="0" i="0" dirty="0" err="1">
                <a:effectLst/>
              </a:rPr>
              <a:t>Coeur</a:t>
            </a:r>
            <a:r>
              <a:rPr lang="fr-FR" sz="1800" b="0" i="0" dirty="0">
                <a:effectLst/>
              </a:rPr>
              <a:t>.</a:t>
            </a:r>
          </a:p>
          <a:p>
            <a:r>
              <a:rPr lang="fr-FR" sz="1800" b="0" i="0" dirty="0">
                <a:effectLst/>
              </a:rPr>
              <a:t>Modeste oratoire qui ne se compare pas à la belle église Sainte Marie en termes de magnificence, mais où les fidèles retrouvent une certaine sécurité spirituelle.</a:t>
            </a:r>
          </a:p>
          <a:p>
            <a:r>
              <a:rPr lang="fr-FR" sz="1800" b="0" i="0" dirty="0">
                <a:effectLst/>
              </a:rPr>
              <a:t>A noter qu’aucun des membres signataires des statuts de l’association à sa fondation ne voient cette première messe. La plupart a été rappelée à Dieu, les autres, à la retraite ont quitté Le Havre.</a:t>
            </a:r>
          </a:p>
        </p:txBody>
      </p:sp>
      <p:sp>
        <p:nvSpPr>
          <p:cNvPr id="7" name="Rectangle 6">
            <a:extLst>
              <a:ext uri="{FF2B5EF4-FFF2-40B4-BE49-F238E27FC236}">
                <a16:creationId xmlns:a16="http://schemas.microsoft.com/office/drawing/2014/main" id="{6253CF59-90BF-A039-5981-CF048C6CC720}"/>
              </a:ext>
            </a:extLst>
          </p:cNvPr>
          <p:cNvSpPr/>
          <p:nvPr/>
        </p:nvSpPr>
        <p:spPr>
          <a:xfrm>
            <a:off x="5894962" y="4840231"/>
            <a:ext cx="5593856" cy="1238385"/>
          </a:xfrm>
          <a:prstGeom prst="rect">
            <a:avLst/>
          </a:prstGeom>
          <a:noFill/>
          <a:ln w="47625">
            <a:solidFill>
              <a:srgbClr val="FFFF00"/>
            </a:solidFill>
            <a:extLst>
              <a:ext uri="{C807C97D-BFC1-408E-A445-0C87EB9F89A2}">
                <ask:lineSketchStyleProps xmlns:ask="http://schemas.microsoft.com/office/drawing/2018/sketchyshapes" sd="1219033472">
                  <a:custGeom>
                    <a:avLst/>
                    <a:gdLst>
                      <a:gd name="connsiteX0" fmla="*/ 0 w 5593856"/>
                      <a:gd name="connsiteY0" fmla="*/ 0 h 1238385"/>
                      <a:gd name="connsiteX1" fmla="*/ 5593856 w 5593856"/>
                      <a:gd name="connsiteY1" fmla="*/ 0 h 1238385"/>
                      <a:gd name="connsiteX2" fmla="*/ 5593856 w 5593856"/>
                      <a:gd name="connsiteY2" fmla="*/ 1238385 h 1238385"/>
                      <a:gd name="connsiteX3" fmla="*/ 0 w 5593856"/>
                      <a:gd name="connsiteY3" fmla="*/ 1238385 h 1238385"/>
                      <a:gd name="connsiteX4" fmla="*/ 0 w 5593856"/>
                      <a:gd name="connsiteY4" fmla="*/ 0 h 1238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3856" h="1238385" extrusionOk="0">
                        <a:moveTo>
                          <a:pt x="0" y="0"/>
                        </a:moveTo>
                        <a:cubicBezTo>
                          <a:pt x="2570086" y="118645"/>
                          <a:pt x="4887471" y="116012"/>
                          <a:pt x="5593856" y="0"/>
                        </a:cubicBezTo>
                        <a:cubicBezTo>
                          <a:pt x="5623760" y="501381"/>
                          <a:pt x="5485896" y="994081"/>
                          <a:pt x="5593856" y="1238385"/>
                        </a:cubicBezTo>
                        <a:cubicBezTo>
                          <a:pt x="2880234" y="1372985"/>
                          <a:pt x="2189845" y="1081189"/>
                          <a:pt x="0" y="1238385"/>
                        </a:cubicBezTo>
                        <a:cubicBezTo>
                          <a:pt x="101621" y="970336"/>
                          <a:pt x="-104347" y="224118"/>
                          <a:pt x="0" y="0"/>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630087963"/>
      </p:ext>
    </p:extLst>
  </p:cSld>
  <p:clrMapOvr>
    <a:masterClrMapping/>
  </p:clrMapOvr>
  <p:transition spd="med" advTm="43218">
    <p:pull/>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A9F624A-8CB2-7146-5F17-4FBA5ED4627A}"/>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Hommage</a:t>
            </a:r>
            <a:endParaRPr lang="en-US" kern="1200">
              <a:solidFill>
                <a:schemeClr val="tx1"/>
              </a:solidFill>
              <a:latin typeface="+mj-lt"/>
              <a:ea typeface="+mj-ea"/>
              <a:cs typeface="+mj-cs"/>
            </a:endParaRPr>
          </a:p>
        </p:txBody>
      </p:sp>
      <p:pic>
        <p:nvPicPr>
          <p:cNvPr id="6" name="Espace réservé du contenu 5" descr="Une image contenant habits, personne, lieu de culte, meubles&#10;&#10;Description générée automatiquement">
            <a:extLst>
              <a:ext uri="{FF2B5EF4-FFF2-40B4-BE49-F238E27FC236}">
                <a16:creationId xmlns:a16="http://schemas.microsoft.com/office/drawing/2014/main" id="{C9381190-9E4E-73AD-E235-90389822F296}"/>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03182" y="1749677"/>
            <a:ext cx="4777381" cy="318890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DB0D1290-B31E-E3D1-AE38-71A4581C1DD2}"/>
              </a:ext>
            </a:extLst>
          </p:cNvPr>
          <p:cNvSpPr>
            <a:spLocks noGrp="1"/>
          </p:cNvSpPr>
          <p:nvPr>
            <p:ph sz="half" idx="2"/>
          </p:nvPr>
        </p:nvSpPr>
        <p:spPr>
          <a:xfrm>
            <a:off x="5894962" y="1984443"/>
            <a:ext cx="5458838" cy="4192520"/>
          </a:xfrm>
        </p:spPr>
        <p:txBody>
          <a:bodyPr vert="horz" lIns="91440" tIns="45720" rIns="91440" bIns="45720" rtlCol="0">
            <a:normAutofit/>
          </a:bodyPr>
          <a:lstStyle/>
          <a:p>
            <a:r>
              <a:rPr lang="en-US" sz="1800" b="0" i="0">
                <a:effectLst/>
              </a:rPr>
              <a:t>C’est ici qu’il faut rendre hommage à ceux qui ont permis à cette nouvelle chapelle de voir le jour.</a:t>
            </a:r>
          </a:p>
          <a:p>
            <a:r>
              <a:rPr lang="en-US" sz="1800" b="0" i="0">
                <a:effectLst/>
              </a:rPr>
              <a:t>Un hommage à ceux qui ont su attirer par leurs efforts et leurs prières cette bénédiction pour les Havrais et les personnes des alentours.</a:t>
            </a:r>
          </a:p>
          <a:p>
            <a:r>
              <a:rPr lang="en-US" sz="1800" b="0" i="0">
                <a:effectLst/>
              </a:rPr>
              <a:t>C’est ce que montre l’histoire de la chapelle, une coopération divine et humaine.</a:t>
            </a:r>
          </a:p>
          <a:p>
            <a:r>
              <a:rPr lang="en-US" sz="1800" b="0" i="0">
                <a:effectLst/>
              </a:rPr>
              <a:t>En effet, sans les efforts des fidèles, rien n’aurait été fait, sans le secours de la Providence, les efforts auraient été vains.</a:t>
            </a:r>
          </a:p>
          <a:p>
            <a:r>
              <a:rPr lang="en-US" sz="1800" b="0" i="0">
                <a:effectLst/>
              </a:rPr>
              <a:t>C’est le contraire d’un projet. Ici pas de conception élaborée et de plan de financement. A la place une volonté déterminée et persévérante et un secours, inattendu qui vient en temps opportun.</a:t>
            </a:r>
          </a:p>
          <a:p>
            <a:endParaRPr lang="en-US" sz="1800"/>
          </a:p>
        </p:txBody>
      </p:sp>
      <p:sp>
        <p:nvSpPr>
          <p:cNvPr id="8" name="Rectangle 7">
            <a:extLst>
              <a:ext uri="{FF2B5EF4-FFF2-40B4-BE49-F238E27FC236}">
                <a16:creationId xmlns:a16="http://schemas.microsoft.com/office/drawing/2014/main" id="{7F17450F-22FE-10D7-AED1-A791E5FCBB35}"/>
              </a:ext>
            </a:extLst>
          </p:cNvPr>
          <p:cNvSpPr/>
          <p:nvPr/>
        </p:nvSpPr>
        <p:spPr>
          <a:xfrm>
            <a:off x="5894962" y="4938578"/>
            <a:ext cx="5593856" cy="1238385"/>
          </a:xfrm>
          <a:prstGeom prst="rect">
            <a:avLst/>
          </a:prstGeom>
          <a:noFill/>
          <a:ln w="47625">
            <a:solidFill>
              <a:srgbClr val="FFFF00"/>
            </a:solidFill>
            <a:extLst>
              <a:ext uri="{C807C97D-BFC1-408E-A445-0C87EB9F89A2}">
                <ask:lineSketchStyleProps xmlns:ask="http://schemas.microsoft.com/office/drawing/2018/sketchyshapes" sd="1219033472">
                  <a:custGeom>
                    <a:avLst/>
                    <a:gdLst>
                      <a:gd name="connsiteX0" fmla="*/ 0 w 5593856"/>
                      <a:gd name="connsiteY0" fmla="*/ 0 h 1238385"/>
                      <a:gd name="connsiteX1" fmla="*/ 5593856 w 5593856"/>
                      <a:gd name="connsiteY1" fmla="*/ 0 h 1238385"/>
                      <a:gd name="connsiteX2" fmla="*/ 5593856 w 5593856"/>
                      <a:gd name="connsiteY2" fmla="*/ 1238385 h 1238385"/>
                      <a:gd name="connsiteX3" fmla="*/ 0 w 5593856"/>
                      <a:gd name="connsiteY3" fmla="*/ 1238385 h 1238385"/>
                      <a:gd name="connsiteX4" fmla="*/ 0 w 5593856"/>
                      <a:gd name="connsiteY4" fmla="*/ 0 h 1238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93856" h="1238385" extrusionOk="0">
                        <a:moveTo>
                          <a:pt x="0" y="0"/>
                        </a:moveTo>
                        <a:cubicBezTo>
                          <a:pt x="2570086" y="118645"/>
                          <a:pt x="4887471" y="116012"/>
                          <a:pt x="5593856" y="0"/>
                        </a:cubicBezTo>
                        <a:cubicBezTo>
                          <a:pt x="5623760" y="501381"/>
                          <a:pt x="5485896" y="994081"/>
                          <a:pt x="5593856" y="1238385"/>
                        </a:cubicBezTo>
                        <a:cubicBezTo>
                          <a:pt x="2880234" y="1372985"/>
                          <a:pt x="2189845" y="1081189"/>
                          <a:pt x="0" y="1238385"/>
                        </a:cubicBezTo>
                        <a:cubicBezTo>
                          <a:pt x="101621" y="970336"/>
                          <a:pt x="-104347" y="224118"/>
                          <a:pt x="0" y="0"/>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947809705"/>
      </p:ext>
    </p:extLst>
  </p:cSld>
  <p:clrMapOvr>
    <a:masterClrMapping/>
  </p:clrMapOvr>
  <p:transition spd="med" advTm="37244">
    <p:pull/>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F903E75-A80F-D855-74AC-B970D000DCD8}"/>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kern="1200">
                <a:solidFill>
                  <a:schemeClr val="tx1"/>
                </a:solidFill>
                <a:latin typeface="+mj-lt"/>
                <a:ea typeface="+mj-ea"/>
                <a:cs typeface="+mj-cs"/>
              </a:rPr>
              <a:t>Introduction</a:t>
            </a:r>
          </a:p>
        </p:txBody>
      </p:sp>
      <p:sp>
        <p:nvSpPr>
          <p:cNvPr id="3" name="Espace réservé du contenu 2">
            <a:extLst>
              <a:ext uri="{FF2B5EF4-FFF2-40B4-BE49-F238E27FC236}">
                <a16:creationId xmlns:a16="http://schemas.microsoft.com/office/drawing/2014/main" id="{830E961E-2D00-FDA3-0730-6EE7BE8839F9}"/>
              </a:ext>
            </a:extLst>
          </p:cNvPr>
          <p:cNvSpPr>
            <a:spLocks noGrp="1"/>
          </p:cNvSpPr>
          <p:nvPr>
            <p:ph sz="half" idx="1"/>
          </p:nvPr>
        </p:nvSpPr>
        <p:spPr>
          <a:xfrm>
            <a:off x="5894962" y="1984443"/>
            <a:ext cx="5458838" cy="4192520"/>
          </a:xfrm>
        </p:spPr>
        <p:txBody>
          <a:bodyPr vert="horz" lIns="91440" tIns="45720" rIns="91440" bIns="45720" rtlCol="0">
            <a:normAutofit fontScale="92500" lnSpcReduction="20000"/>
          </a:bodyPr>
          <a:lstStyle/>
          <a:p>
            <a:pPr marL="0"/>
            <a:r>
              <a:rPr lang="fr-FR" sz="2600" b="0" i="0" dirty="0">
                <a:effectLst/>
              </a:rPr>
              <a:t>A partir de documents d’archives, nous fournissons un résumé illustré de la fondation de la chapelle Saint-Grégoire au Havre.</a:t>
            </a:r>
          </a:p>
          <a:p>
            <a:pPr marL="0"/>
            <a:r>
              <a:rPr lang="fr-FR" sz="2600" b="0" i="0" dirty="0">
                <a:effectLst/>
              </a:rPr>
              <a:t>Ces documents d’archives sont de différentes natures : des extraits de correspondances, des récits de personnes qui ont contribué directement à l’aventure. Ce sont des documents de premières mains, authentiques et précieux.</a:t>
            </a:r>
          </a:p>
          <a:p>
            <a:pPr marL="0"/>
            <a:r>
              <a:rPr lang="fr-FR" sz="2600" dirty="0"/>
              <a:t>Quand cela nous a semblé utile nous avons ajouté des éléments de contexte historique.</a:t>
            </a:r>
            <a:endParaRPr lang="fr-FR" sz="2600" b="0" i="0" dirty="0">
              <a:effectLst/>
            </a:endParaRPr>
          </a:p>
          <a:p>
            <a:pPr marL="0"/>
            <a:endParaRPr lang="en-US" sz="2600" dirty="0"/>
          </a:p>
        </p:txBody>
      </p:sp>
      <p:pic>
        <p:nvPicPr>
          <p:cNvPr id="6" name="Espace réservé du contenu 5" descr="Une image contenant texte, lettre, écriture manuscrite, Produit en papier&#10;&#10;Description générée automatiquement">
            <a:extLst>
              <a:ext uri="{FF2B5EF4-FFF2-40B4-BE49-F238E27FC236}">
                <a16:creationId xmlns:a16="http://schemas.microsoft.com/office/drawing/2014/main" id="{4E76D3CA-2676-BEE1-652E-AA5136D9D64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67246" y="511293"/>
            <a:ext cx="4249252" cy="566567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Tree>
    <p:extLst>
      <p:ext uri="{BB962C8B-B14F-4D97-AF65-F5344CB8AC3E}">
        <p14:creationId xmlns:p14="http://schemas.microsoft.com/office/powerpoint/2010/main" val="671311809"/>
      </p:ext>
    </p:extLst>
  </p:cSld>
  <p:clrMapOvr>
    <a:masterClrMapping/>
  </p:clrMapOvr>
  <p:transition spd="med" advTm="36111">
    <p:pull/>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4DA023-F947-C7C8-5D83-F470C99102B4}"/>
              </a:ext>
            </a:extLst>
          </p:cNvPr>
          <p:cNvSpPr>
            <a:spLocks noGrp="1"/>
          </p:cNvSpPr>
          <p:nvPr>
            <p:ph type="title"/>
          </p:nvPr>
        </p:nvSpPr>
        <p:spPr>
          <a:xfrm>
            <a:off x="6096000" y="479493"/>
            <a:ext cx="5257800" cy="1325563"/>
          </a:xfrm>
        </p:spPr>
        <p:txBody>
          <a:bodyPr vert="horz" lIns="91440" tIns="45720" rIns="91440" bIns="45720" rtlCol="0" anchor="ctr">
            <a:normAutofit/>
          </a:bodyPr>
          <a:lstStyle/>
          <a:p>
            <a:pPr algn="ctr"/>
            <a:r>
              <a:rPr lang="fr-FR" b="0" i="0" kern="1200" dirty="0">
                <a:solidFill>
                  <a:schemeClr val="tx1"/>
                </a:solidFill>
                <a:effectLst/>
                <a:latin typeface="+mj-lt"/>
                <a:ea typeface="+mj-ea"/>
                <a:cs typeface="+mj-cs"/>
              </a:rPr>
              <a:t>Perplexité</a:t>
            </a:r>
            <a:endParaRPr lang="fr-FR" kern="1200" dirty="0">
              <a:solidFill>
                <a:schemeClr val="tx1"/>
              </a:solidFill>
              <a:latin typeface="+mj-lt"/>
              <a:ea typeface="+mj-ea"/>
              <a:cs typeface="+mj-cs"/>
            </a:endParaRPr>
          </a:p>
        </p:txBody>
      </p:sp>
      <p:sp>
        <p:nvSpPr>
          <p:cNvPr id="3" name="Espace réservé du contenu 2">
            <a:extLst>
              <a:ext uri="{FF2B5EF4-FFF2-40B4-BE49-F238E27FC236}">
                <a16:creationId xmlns:a16="http://schemas.microsoft.com/office/drawing/2014/main" id="{928FA9F8-6F09-42B4-467E-D79F9775E5AF}"/>
              </a:ext>
            </a:extLst>
          </p:cNvPr>
          <p:cNvSpPr>
            <a:spLocks noGrp="1"/>
          </p:cNvSpPr>
          <p:nvPr>
            <p:ph sz="half" idx="1"/>
          </p:nvPr>
        </p:nvSpPr>
        <p:spPr>
          <a:xfrm>
            <a:off x="5894962" y="1984443"/>
            <a:ext cx="5458838" cy="4192520"/>
          </a:xfrm>
        </p:spPr>
        <p:txBody>
          <a:bodyPr vert="horz" lIns="91440" tIns="45720" rIns="91440" bIns="45720" rtlCol="0">
            <a:normAutofit fontScale="85000" lnSpcReduction="10000"/>
          </a:bodyPr>
          <a:lstStyle/>
          <a:p>
            <a:r>
              <a:rPr lang="fr-FR" sz="2400" b="0" i="0" dirty="0">
                <a:effectLst/>
              </a:rPr>
              <a:t>En France, ce ne sont pas les églises qui manquent! Il y en a partout, aucun problème pour aller à la messe le dimanche.</a:t>
            </a:r>
          </a:p>
          <a:p>
            <a:r>
              <a:rPr lang="fr-FR" sz="2400" b="0" i="0" dirty="0">
                <a:effectLst/>
              </a:rPr>
              <a:t>Cependant, ce n’est pas le bâtiment qui est important.</a:t>
            </a:r>
          </a:p>
          <a:p>
            <a:r>
              <a:rPr lang="fr-FR" sz="2400" b="0" i="0" dirty="0">
                <a:effectLst/>
              </a:rPr>
              <a:t>Dans les années soixante, la grande réforme de l’Eglise catholique entraine une grande confusion dans la manière dont la messe est dite en encourageant les expérimentations parfois très audacieuses.</a:t>
            </a:r>
          </a:p>
          <a:p>
            <a:r>
              <a:rPr lang="fr-FR" sz="2400" b="0" i="0" dirty="0">
                <a:effectLst/>
              </a:rPr>
              <a:t>Au Havre, certains fidèles sont déconcertés et ne savent pas quoi penser, quoi faire. C’est parfois tellement différent de ce qu’on a toujours connu…</a:t>
            </a:r>
          </a:p>
          <a:p>
            <a:pPr marL="0"/>
            <a:endParaRPr lang="fr-FR" sz="1800" dirty="0"/>
          </a:p>
        </p:txBody>
      </p:sp>
      <p:pic>
        <p:nvPicPr>
          <p:cNvPr id="6" name="Espace réservé du contenu 5" descr="Une image contenant ciel, plein air, fenêtre, propriété&#10;&#10;Description générée automatiquement">
            <a:extLst>
              <a:ext uri="{FF2B5EF4-FFF2-40B4-BE49-F238E27FC236}">
                <a16:creationId xmlns:a16="http://schemas.microsoft.com/office/drawing/2014/main" id="{41547E50-DF4C-B9F6-6F52-8BBD800BA01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3273" y="1984442"/>
            <a:ext cx="4777381" cy="3583035"/>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Tree>
    <p:extLst>
      <p:ext uri="{BB962C8B-B14F-4D97-AF65-F5344CB8AC3E}">
        <p14:creationId xmlns:p14="http://schemas.microsoft.com/office/powerpoint/2010/main" val="1981037314"/>
      </p:ext>
    </p:extLst>
  </p:cSld>
  <p:clrMapOvr>
    <a:masterClrMapping/>
  </p:clrMapOvr>
  <p:transition spd="med" advTm="44318">
    <p:pull/>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344B07C-81C2-EAA4-3489-D56716C554D8}"/>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fr-FR" b="0" i="0" kern="1200" dirty="0">
                <a:solidFill>
                  <a:schemeClr val="tx1"/>
                </a:solidFill>
                <a:effectLst/>
                <a:latin typeface="+mj-lt"/>
                <a:ea typeface="+mj-ea"/>
                <a:cs typeface="+mj-cs"/>
              </a:rPr>
              <a:t>Errance</a:t>
            </a:r>
            <a:endParaRPr lang="fr-FR" kern="1200" dirty="0">
              <a:solidFill>
                <a:schemeClr val="tx1"/>
              </a:solidFill>
              <a:latin typeface="+mj-lt"/>
              <a:ea typeface="+mj-ea"/>
              <a:cs typeface="+mj-cs"/>
            </a:endParaRPr>
          </a:p>
        </p:txBody>
      </p:sp>
      <p:pic>
        <p:nvPicPr>
          <p:cNvPr id="6" name="Espace réservé du contenu 5" descr="Une image contenant plein air, ciel, arbre, nuage&#10;&#10;Description générée automatiquement">
            <a:extLst>
              <a:ext uri="{FF2B5EF4-FFF2-40B4-BE49-F238E27FC236}">
                <a16:creationId xmlns:a16="http://schemas.microsoft.com/office/drawing/2014/main" id="{E869B6AD-6588-11BD-D034-B9FF4BAC9E4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62200" y="1984442"/>
            <a:ext cx="5098043" cy="3390198"/>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4A482B34-985E-72B6-4455-762C8E5EC58A}"/>
              </a:ext>
            </a:extLst>
          </p:cNvPr>
          <p:cNvSpPr>
            <a:spLocks noGrp="1"/>
          </p:cNvSpPr>
          <p:nvPr>
            <p:ph sz="half" idx="2"/>
          </p:nvPr>
        </p:nvSpPr>
        <p:spPr>
          <a:xfrm>
            <a:off x="5894962" y="1984443"/>
            <a:ext cx="5458838" cy="4192520"/>
          </a:xfrm>
        </p:spPr>
        <p:txBody>
          <a:bodyPr vert="horz" lIns="91440" tIns="45720" rIns="91440" bIns="45720" rtlCol="0">
            <a:normAutofit lnSpcReduction="10000"/>
          </a:bodyPr>
          <a:lstStyle/>
          <a:p>
            <a:r>
              <a:rPr lang="fr-FR" sz="2400" b="0" i="0" dirty="0">
                <a:effectLst/>
              </a:rPr>
              <a:t>Petit à petit, la perplexité fait place à un sentiment confus d’insécurité spirituelle qui pousse à aller voir ailleurs, dans d’autres paroisses moins avant-gardistes.</a:t>
            </a:r>
          </a:p>
          <a:p>
            <a:r>
              <a:rPr lang="fr-FR" sz="2400" b="0" i="0" dirty="0">
                <a:effectLst/>
              </a:rPr>
              <a:t>Nous sommes dans les années </a:t>
            </a:r>
            <a:r>
              <a:rPr lang="fr-FR" sz="2400" dirty="0"/>
              <a:t>soixante-dix</a:t>
            </a:r>
            <a:r>
              <a:rPr lang="fr-FR" sz="2400" b="0" i="0" dirty="0">
                <a:effectLst/>
              </a:rPr>
              <a:t> et il y a encore de vieux prêtres qui concilient tradition et modernité.</a:t>
            </a:r>
          </a:p>
          <a:p>
            <a:r>
              <a:rPr lang="fr-FR" sz="2400" b="0" i="0" dirty="0">
                <a:effectLst/>
              </a:rPr>
              <a:t>Et c’est le cas à Saint-Vincent-de-Paul, où les familles pérégrines se retrouvent pour la messe dominicale</a:t>
            </a:r>
            <a:r>
              <a:rPr lang="en-US" sz="2400" b="0" i="0" dirty="0">
                <a:effectLst/>
              </a:rPr>
              <a:t>.</a:t>
            </a:r>
          </a:p>
          <a:p>
            <a:pPr marL="0"/>
            <a:endParaRPr lang="en-US" sz="2400" dirty="0"/>
          </a:p>
        </p:txBody>
      </p:sp>
    </p:spTree>
    <p:extLst>
      <p:ext uri="{BB962C8B-B14F-4D97-AF65-F5344CB8AC3E}">
        <p14:creationId xmlns:p14="http://schemas.microsoft.com/office/powerpoint/2010/main" val="3888585901"/>
      </p:ext>
    </p:extLst>
  </p:cSld>
  <p:clrMapOvr>
    <a:masterClrMapping/>
  </p:clrMapOvr>
  <p:transition spd="med" advTm="31982">
    <p:pull/>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445455-BC24-3298-4246-45360827A958}"/>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Organisation</a:t>
            </a:r>
            <a:endParaRPr lang="en-US" kern="1200">
              <a:solidFill>
                <a:schemeClr val="tx1"/>
              </a:solidFill>
              <a:latin typeface="+mj-lt"/>
              <a:ea typeface="+mj-ea"/>
              <a:cs typeface="+mj-cs"/>
            </a:endParaRPr>
          </a:p>
        </p:txBody>
      </p:sp>
      <p:pic>
        <p:nvPicPr>
          <p:cNvPr id="6" name="Espace réservé du contenu 5" descr="Une image contenant intérieur, meubles, homme, chaise&#10;&#10;Description générée automatiquement">
            <a:extLst>
              <a:ext uri="{FF2B5EF4-FFF2-40B4-BE49-F238E27FC236}">
                <a16:creationId xmlns:a16="http://schemas.microsoft.com/office/drawing/2014/main" id="{EC247D21-49A7-22E0-7101-813B95B6085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0" y="1984442"/>
            <a:ext cx="4777381" cy="3726356"/>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506043E7-1FC7-43DF-E07B-87F3209B0056}"/>
              </a:ext>
            </a:extLst>
          </p:cNvPr>
          <p:cNvSpPr>
            <a:spLocks noGrp="1"/>
          </p:cNvSpPr>
          <p:nvPr>
            <p:ph sz="half" idx="2"/>
          </p:nvPr>
        </p:nvSpPr>
        <p:spPr>
          <a:xfrm>
            <a:off x="5894962" y="1984443"/>
            <a:ext cx="5458838" cy="4192520"/>
          </a:xfrm>
        </p:spPr>
        <p:txBody>
          <a:bodyPr vert="horz" lIns="91440" tIns="45720" rIns="91440" bIns="45720" rtlCol="0">
            <a:normAutofit fontScale="92500" lnSpcReduction="20000"/>
          </a:bodyPr>
          <a:lstStyle/>
          <a:p>
            <a:r>
              <a:rPr lang="fr-FR" sz="2400" b="0" i="0" dirty="0">
                <a:effectLst/>
              </a:rPr>
              <a:t>A force de se voir tous les dimanches, on se reconnaît et l’on apprend à se connaître.</a:t>
            </a:r>
          </a:p>
          <a:p>
            <a:r>
              <a:rPr lang="fr-FR" sz="2400" b="0" i="0" dirty="0">
                <a:effectLst/>
              </a:rPr>
              <a:t>Tous ont conscience que la situation spirituelle est précaire.</a:t>
            </a:r>
          </a:p>
          <a:p>
            <a:r>
              <a:rPr lang="fr-FR" sz="2400" b="0" i="0" dirty="0">
                <a:effectLst/>
              </a:rPr>
              <a:t>Et comme il s’agit de précarité spirituelle, les réunions sont accompagnées de prières.</a:t>
            </a:r>
          </a:p>
          <a:p>
            <a:r>
              <a:rPr lang="fr-FR" sz="2400" b="0" i="0" dirty="0">
                <a:effectLst/>
              </a:rPr>
              <a:t>Il nous est parvenu une photo, témoignage de convivialité et un manuscrit autographe, non daté, signé B. Pages attestant la récitation du chapelet de la Vierge dans l’appartement de M. et Mme </a:t>
            </a:r>
            <a:r>
              <a:rPr lang="fr-FR" sz="2400" b="0" i="0" dirty="0" err="1">
                <a:effectLst/>
              </a:rPr>
              <a:t>Senon</a:t>
            </a:r>
            <a:r>
              <a:rPr lang="fr-FR" sz="2400" b="0" i="0" dirty="0">
                <a:effectLst/>
              </a:rPr>
              <a:t> les dimanches à 17h.</a:t>
            </a:r>
          </a:p>
        </p:txBody>
      </p:sp>
    </p:spTree>
    <p:extLst>
      <p:ext uri="{BB962C8B-B14F-4D97-AF65-F5344CB8AC3E}">
        <p14:creationId xmlns:p14="http://schemas.microsoft.com/office/powerpoint/2010/main" val="122817260"/>
      </p:ext>
    </p:extLst>
  </p:cSld>
  <p:clrMapOvr>
    <a:masterClrMapping/>
  </p:clrMapOvr>
  <p:transition spd="med" advTm="37226">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D5CC49-9D50-C2D4-AF1B-4959A86086FE}"/>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Prières</a:t>
            </a:r>
            <a:endParaRPr lang="en-US" kern="1200">
              <a:solidFill>
                <a:schemeClr val="tx1"/>
              </a:solidFill>
              <a:latin typeface="+mj-lt"/>
              <a:ea typeface="+mj-ea"/>
              <a:cs typeface="+mj-cs"/>
            </a:endParaRPr>
          </a:p>
        </p:txBody>
      </p:sp>
      <p:pic>
        <p:nvPicPr>
          <p:cNvPr id="6" name="Espace réservé du contenu 5" descr="Une image contenant texte, lettre, papier, livre&#10;&#10;Description générée automatiquement">
            <a:extLst>
              <a:ext uri="{FF2B5EF4-FFF2-40B4-BE49-F238E27FC236}">
                <a16:creationId xmlns:a16="http://schemas.microsoft.com/office/drawing/2014/main" id="{B581EF00-C778-C0ED-CE2D-D93F55567B28}"/>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95439" y="1984442"/>
            <a:ext cx="5304085" cy="3699599"/>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DAAC81B0-5234-BDC4-2BE5-ADF3BB1A0C81}"/>
              </a:ext>
            </a:extLst>
          </p:cNvPr>
          <p:cNvSpPr>
            <a:spLocks noGrp="1"/>
          </p:cNvSpPr>
          <p:nvPr>
            <p:ph sz="half" idx="2"/>
          </p:nvPr>
        </p:nvSpPr>
        <p:spPr>
          <a:xfrm>
            <a:off x="5894962" y="1984443"/>
            <a:ext cx="5458838" cy="4192520"/>
          </a:xfrm>
        </p:spPr>
        <p:txBody>
          <a:bodyPr vert="horz" lIns="91440" tIns="45720" rIns="91440" bIns="45720" rtlCol="0">
            <a:normAutofit/>
          </a:bodyPr>
          <a:lstStyle/>
          <a:p>
            <a:r>
              <a:rPr lang="en-US" sz="2000" b="0" i="0">
                <a:effectLst/>
              </a:rPr>
              <a:t>Ces réunions informelles se formalisent et une association est créée.</a:t>
            </a:r>
          </a:p>
          <a:p>
            <a:r>
              <a:rPr lang="en-US" sz="2000" b="0" i="0">
                <a:effectLst/>
              </a:rPr>
              <a:t>Le nom de l’association est évocateur : A.M.E (Association Missa Est, qui veut dire Association pour que la messe en latin soit dite).</a:t>
            </a:r>
          </a:p>
          <a:p>
            <a:r>
              <a:rPr lang="en-US" sz="2000" b="0" i="0">
                <a:effectLst/>
              </a:rPr>
              <a:t>La venue d’un prêtre qui dise la messe en latin au Havre est le but avoué de l’association.</a:t>
            </a:r>
          </a:p>
          <a:p>
            <a:r>
              <a:rPr lang="en-US" sz="2000" b="0" i="0">
                <a:effectLst/>
              </a:rPr>
              <a:t>A noter que l’association donne une existence légale à ce désir et qu’à partir de là, la persévérance de la prière appelle des changements, et des changements aussi rapides que surprenants.</a:t>
            </a:r>
          </a:p>
        </p:txBody>
      </p:sp>
    </p:spTree>
    <p:extLst>
      <p:ext uri="{BB962C8B-B14F-4D97-AF65-F5344CB8AC3E}">
        <p14:creationId xmlns:p14="http://schemas.microsoft.com/office/powerpoint/2010/main" val="3074973176"/>
      </p:ext>
    </p:extLst>
  </p:cSld>
  <p:clrMapOvr>
    <a:masterClrMapping/>
  </p:clrMapOvr>
  <p:transition spd="med" advTm="38563">
    <p:pull/>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DD9236-3DF0-56FF-DB6F-CD1E319423F1}"/>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kern="1200" dirty="0">
                <a:solidFill>
                  <a:schemeClr val="tx1"/>
                </a:solidFill>
                <a:latin typeface="+mj-lt"/>
                <a:ea typeface="+mj-ea"/>
                <a:cs typeface="+mj-cs"/>
              </a:rPr>
              <a:t>C</a:t>
            </a:r>
            <a:r>
              <a:rPr lang="en-US" b="0" i="0" kern="1200" dirty="0">
                <a:solidFill>
                  <a:schemeClr val="tx1"/>
                </a:solidFill>
                <a:effectLst/>
                <a:latin typeface="+mj-lt"/>
                <a:ea typeface="+mj-ea"/>
                <a:cs typeface="+mj-cs"/>
              </a:rPr>
              <a:t>atastrophe</a:t>
            </a:r>
            <a:endParaRPr lang="en-US" kern="1200" dirty="0">
              <a:solidFill>
                <a:schemeClr val="tx1"/>
              </a:solidFill>
              <a:latin typeface="+mj-lt"/>
              <a:ea typeface="+mj-ea"/>
              <a:cs typeface="+mj-cs"/>
            </a:endParaRPr>
          </a:p>
        </p:txBody>
      </p:sp>
      <p:pic>
        <p:nvPicPr>
          <p:cNvPr id="6" name="Espace réservé du contenu 5" descr="Une image contenant cimetière, grave, plein air, arbre&#10;&#10;Description générée automatiquement">
            <a:extLst>
              <a:ext uri="{FF2B5EF4-FFF2-40B4-BE49-F238E27FC236}">
                <a16:creationId xmlns:a16="http://schemas.microsoft.com/office/drawing/2014/main" id="{624D3141-790B-3443-2BE0-64F24090CB1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03182" y="1749677"/>
            <a:ext cx="4777381" cy="318890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5D931056-1125-293D-7ECD-E81E5C5760F2}"/>
              </a:ext>
            </a:extLst>
          </p:cNvPr>
          <p:cNvSpPr>
            <a:spLocks noGrp="1"/>
          </p:cNvSpPr>
          <p:nvPr>
            <p:ph sz="half" idx="2"/>
          </p:nvPr>
        </p:nvSpPr>
        <p:spPr>
          <a:xfrm>
            <a:off x="5894962" y="1984443"/>
            <a:ext cx="5458838" cy="4192520"/>
          </a:xfrm>
        </p:spPr>
        <p:txBody>
          <a:bodyPr vert="horz" lIns="91440" tIns="45720" rIns="91440" bIns="45720" rtlCol="0">
            <a:normAutofit/>
          </a:bodyPr>
          <a:lstStyle/>
          <a:p>
            <a:r>
              <a:rPr lang="en-US" b="0" i="0">
                <a:effectLst/>
              </a:rPr>
              <a:t>La prière se distingue des formules magiques dans le sens où, souvent, la première opération visible empire la situation.</a:t>
            </a:r>
          </a:p>
          <a:p>
            <a:r>
              <a:rPr lang="en-US" b="0" i="0">
                <a:effectLst/>
              </a:rPr>
              <a:t>Et c’est le cas, car le vieux prêtre de Saint Vincent de Paul rend son âme et Dieu.</a:t>
            </a:r>
          </a:p>
          <a:p>
            <a:r>
              <a:rPr lang="en-US" b="0" i="0">
                <a:effectLst/>
              </a:rPr>
              <a:t>Et la situation est pire qu’avant.</a:t>
            </a:r>
          </a:p>
        </p:txBody>
      </p:sp>
    </p:spTree>
    <p:extLst>
      <p:ext uri="{BB962C8B-B14F-4D97-AF65-F5344CB8AC3E}">
        <p14:creationId xmlns:p14="http://schemas.microsoft.com/office/powerpoint/2010/main" val="777257961"/>
      </p:ext>
    </p:extLst>
  </p:cSld>
  <p:clrMapOvr>
    <a:masterClrMapping/>
  </p:clrMapOvr>
  <p:transition spd="med" advTm="19610">
    <p:pull/>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487CE4-FA99-BB3E-7BDC-A3FBDBEEFDD6}"/>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A Indult</a:t>
            </a:r>
            <a:endParaRPr lang="en-US" kern="1200">
              <a:solidFill>
                <a:schemeClr val="tx1"/>
              </a:solidFill>
              <a:latin typeface="+mj-lt"/>
              <a:ea typeface="+mj-ea"/>
              <a:cs typeface="+mj-cs"/>
            </a:endParaRPr>
          </a:p>
        </p:txBody>
      </p:sp>
      <p:pic>
        <p:nvPicPr>
          <p:cNvPr id="10" name="Espace réservé du contenu 9" descr="Une image contenant texte, capture d’écran, Police, nombre&#10;&#10;Description générée automatiquement">
            <a:extLst>
              <a:ext uri="{FF2B5EF4-FFF2-40B4-BE49-F238E27FC236}">
                <a16:creationId xmlns:a16="http://schemas.microsoft.com/office/drawing/2014/main" id="{473DB2C2-58D1-FA26-395B-6E7DDC037CD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363492" y="1825625"/>
            <a:ext cx="4131016" cy="4351338"/>
          </a:xfrm>
        </p:spPr>
      </p:pic>
      <p:sp>
        <p:nvSpPr>
          <p:cNvPr id="4" name="Espace réservé du contenu 3">
            <a:extLst>
              <a:ext uri="{FF2B5EF4-FFF2-40B4-BE49-F238E27FC236}">
                <a16:creationId xmlns:a16="http://schemas.microsoft.com/office/drawing/2014/main" id="{00E38249-F72D-8008-DDEF-3CE4ADEBB5A0}"/>
              </a:ext>
            </a:extLst>
          </p:cNvPr>
          <p:cNvSpPr>
            <a:spLocks noGrp="1"/>
          </p:cNvSpPr>
          <p:nvPr>
            <p:ph sz="half" idx="2"/>
          </p:nvPr>
        </p:nvSpPr>
        <p:spPr>
          <a:xfrm>
            <a:off x="5894962" y="1984443"/>
            <a:ext cx="5458838" cy="4192520"/>
          </a:xfrm>
        </p:spPr>
        <p:txBody>
          <a:bodyPr vert="horz" lIns="91440" tIns="45720" rIns="91440" bIns="45720" rtlCol="0">
            <a:normAutofit/>
          </a:bodyPr>
          <a:lstStyle/>
          <a:p>
            <a:r>
              <a:rPr lang="fr-FR" sz="2200" b="0" i="0" dirty="0">
                <a:effectLst/>
              </a:rPr>
              <a:t>Cependant, l’autorité ecclésiastique, consciente de la difficulté de certains fidèles à s’adapter aux changements, permet à titre exceptionnel que soit dite une messe dite à Indult. C’est-à-dire une messe en latin.</a:t>
            </a:r>
          </a:p>
          <a:p>
            <a:r>
              <a:rPr lang="fr-FR" sz="2200" b="0" i="0" dirty="0">
                <a:effectLst/>
              </a:rPr>
              <a:t>Au Havre, une messe à Indult est dite une fois tous les 15 jours chez les Petites </a:t>
            </a:r>
            <a:r>
              <a:rPr lang="fr-FR" sz="2200" b="0" i="0" dirty="0" err="1">
                <a:effectLst/>
              </a:rPr>
              <a:t>Soeurs</a:t>
            </a:r>
            <a:r>
              <a:rPr lang="fr-FR" sz="2200" b="0" i="0" dirty="0">
                <a:effectLst/>
              </a:rPr>
              <a:t> des Pauvres, avec un certain succès puisque la messe compte près d’une centaine de personnes surtout des familles.</a:t>
            </a:r>
          </a:p>
          <a:p>
            <a:pPr marL="0"/>
            <a:endParaRPr lang="en-US" sz="2200" dirty="0"/>
          </a:p>
        </p:txBody>
      </p:sp>
    </p:spTree>
    <p:extLst>
      <p:ext uri="{BB962C8B-B14F-4D97-AF65-F5344CB8AC3E}">
        <p14:creationId xmlns:p14="http://schemas.microsoft.com/office/powerpoint/2010/main" val="2474775"/>
      </p:ext>
    </p:extLst>
  </p:cSld>
  <p:clrMapOvr>
    <a:masterClrMapping/>
  </p:clrMapOvr>
  <p:transition spd="med" advTm="62006">
    <p:pull/>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DB643B9-81BA-D660-5097-C5546179C055}"/>
              </a:ext>
            </a:extLst>
          </p:cNvPr>
          <p:cNvSpPr>
            <a:spLocks noGrp="1"/>
          </p:cNvSpPr>
          <p:nvPr>
            <p:ph type="title"/>
          </p:nvPr>
        </p:nvSpPr>
        <p:spPr>
          <a:xfrm>
            <a:off x="5894962" y="479493"/>
            <a:ext cx="5458838" cy="1325563"/>
          </a:xfrm>
        </p:spPr>
        <p:txBody>
          <a:bodyPr vert="horz" lIns="91440" tIns="45720" rIns="91440" bIns="45720" rtlCol="0" anchor="ctr">
            <a:normAutofit/>
          </a:bodyPr>
          <a:lstStyle/>
          <a:p>
            <a:r>
              <a:rPr lang="en-US" b="0" i="0" kern="1200">
                <a:solidFill>
                  <a:schemeClr val="tx1"/>
                </a:solidFill>
                <a:effectLst/>
                <a:latin typeface="+mj-lt"/>
                <a:ea typeface="+mj-ea"/>
                <a:cs typeface="+mj-cs"/>
              </a:rPr>
              <a:t>Catéchisme</a:t>
            </a:r>
            <a:endParaRPr lang="en-US" kern="1200">
              <a:solidFill>
                <a:schemeClr val="tx1"/>
              </a:solidFill>
              <a:latin typeface="+mj-lt"/>
              <a:ea typeface="+mj-ea"/>
              <a:cs typeface="+mj-cs"/>
            </a:endParaRPr>
          </a:p>
        </p:txBody>
      </p:sp>
      <p:pic>
        <p:nvPicPr>
          <p:cNvPr id="6" name="Espace réservé du contenu 5" descr="Une image contenant texte, habits, affiche, personne&#10;&#10;Description générée automatiquement">
            <a:extLst>
              <a:ext uri="{FF2B5EF4-FFF2-40B4-BE49-F238E27FC236}">
                <a16:creationId xmlns:a16="http://schemas.microsoft.com/office/drawing/2014/main" id="{BEE5C5C3-65EF-D002-4A36-8D265AD53DA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03182" y="1672044"/>
            <a:ext cx="4777381" cy="3344167"/>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Espace réservé du contenu 3">
            <a:extLst>
              <a:ext uri="{FF2B5EF4-FFF2-40B4-BE49-F238E27FC236}">
                <a16:creationId xmlns:a16="http://schemas.microsoft.com/office/drawing/2014/main" id="{07DCC811-26F6-1E54-EE02-731916101022}"/>
              </a:ext>
            </a:extLst>
          </p:cNvPr>
          <p:cNvSpPr>
            <a:spLocks noGrp="1"/>
          </p:cNvSpPr>
          <p:nvPr>
            <p:ph sz="half" idx="2"/>
          </p:nvPr>
        </p:nvSpPr>
        <p:spPr>
          <a:xfrm>
            <a:off x="5894962" y="1984443"/>
            <a:ext cx="5458838" cy="4192520"/>
          </a:xfrm>
        </p:spPr>
        <p:txBody>
          <a:bodyPr vert="horz" lIns="91440" tIns="45720" rIns="91440" bIns="45720" rtlCol="0">
            <a:normAutofit/>
          </a:bodyPr>
          <a:lstStyle/>
          <a:p>
            <a:r>
              <a:rPr lang="en-US" b="0" i="0">
                <a:effectLst/>
              </a:rPr>
              <a:t>Avec les familles, il y a des enfants. Et les enfants ont besoin de catéchisme.</a:t>
            </a:r>
          </a:p>
          <a:p>
            <a:r>
              <a:rPr lang="en-US" b="0" i="0">
                <a:effectLst/>
              </a:rPr>
              <a:t>Mais cela n’est pas prévu par le diocèse dans le cadre des messes à Indult.</a:t>
            </a:r>
          </a:p>
          <a:p>
            <a:r>
              <a:rPr lang="en-US" b="0" i="0">
                <a:effectLst/>
              </a:rPr>
              <a:t>Un nouveau besoin spirituel se fait donc sentir.</a:t>
            </a:r>
          </a:p>
        </p:txBody>
      </p:sp>
    </p:spTree>
    <p:extLst>
      <p:ext uri="{BB962C8B-B14F-4D97-AF65-F5344CB8AC3E}">
        <p14:creationId xmlns:p14="http://schemas.microsoft.com/office/powerpoint/2010/main" val="1540870783"/>
      </p:ext>
    </p:extLst>
  </p:cSld>
  <p:clrMapOvr>
    <a:masterClrMapping/>
  </p:clrMapOvr>
  <p:transition spd="med" advTm="16273">
    <p:pull/>
  </p:transition>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0</TotalTime>
  <Words>1357</Words>
  <Application>Microsoft Office PowerPoint</Application>
  <PresentationFormat>Grand écran</PresentationFormat>
  <Paragraphs>74</Paragraphs>
  <Slides>16</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16</vt:i4>
      </vt:variant>
    </vt:vector>
  </HeadingPairs>
  <TitlesOfParts>
    <vt:vector size="20" baseType="lpstr">
      <vt:lpstr>Aptos</vt:lpstr>
      <vt:lpstr>Aptos Display</vt:lpstr>
      <vt:lpstr>Arial</vt:lpstr>
      <vt:lpstr>Thème Office</vt:lpstr>
      <vt:lpstr>Histoire de la chapelle Saint-Grégoire</vt:lpstr>
      <vt:lpstr>Introduction</vt:lpstr>
      <vt:lpstr>Perplexité</vt:lpstr>
      <vt:lpstr>Errance</vt:lpstr>
      <vt:lpstr>Organisation</vt:lpstr>
      <vt:lpstr>Prières</vt:lpstr>
      <vt:lpstr>Catastrophe</vt:lpstr>
      <vt:lpstr>A Indult</vt:lpstr>
      <vt:lpstr>Catéchisme</vt:lpstr>
      <vt:lpstr>Le tract</vt:lpstr>
      <vt:lpstr>FSSPX</vt:lpstr>
      <vt:lpstr>Obéissance</vt:lpstr>
      <vt:lpstr>Un ardent désir</vt:lpstr>
      <vt:lpstr>Saint Joseph</vt:lpstr>
      <vt:lpstr>Sainte Marie</vt:lpstr>
      <vt:lpstr>Hommage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Olivier Huet</dc:creator>
  <cp:lastModifiedBy>Olivier Huet</cp:lastModifiedBy>
  <cp:revision>1</cp:revision>
  <dcterms:created xsi:type="dcterms:W3CDTF">2024-11-30T09:12:12Z</dcterms:created>
  <dcterms:modified xsi:type="dcterms:W3CDTF">2025-07-13T07:28:32Z</dcterms:modified>
</cp:coreProperties>
</file>

<file path=docProps/thumbnail.jpeg>
</file>